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5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72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2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9E0B-407E-44BE-94CF-A925D1A2BBAD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10FB-C49A-4C18-85AC-2A221D400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 smtClean="0">
                <a:solidFill>
                  <a:srgbClr val="FF0000"/>
                </a:solidFill>
              </a:rPr>
              <a:t>ПРЕЗЕНТАЦИЈА ОБРАЗОВНОГ ПРОФИЛА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Cyrl-RS" sz="8000" b="1" u="sng" dirty="0" smtClean="0">
                <a:solidFill>
                  <a:srgbClr val="FFFF00"/>
                </a:solidFill>
              </a:rPr>
              <a:t>ЕКОНОМСКИ ТЕХНИЧАР</a:t>
            </a:r>
            <a:endParaRPr lang="en-US" sz="8000" b="1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НАКОН ЗАВРШЕНЕ СРЕДЊЕ ШКОЛЕ, ЕКОНОМСКИ ТЕХНИЧАРИ МОГУ РАДИТИ:</a:t>
            </a:r>
          </a:p>
          <a:p>
            <a:r>
              <a:rPr lang="ru-RU" sz="3600" b="1" dirty="0" smtClean="0"/>
              <a:t> У СВИМ ВРСТАМА ПРЕДУЗЕЋА, </a:t>
            </a:r>
          </a:p>
          <a:p>
            <a:r>
              <a:rPr lang="ru-RU" sz="3600" b="1" dirty="0" smtClean="0"/>
              <a:t>БАНКАМА, </a:t>
            </a:r>
          </a:p>
          <a:p>
            <a:r>
              <a:rPr lang="ru-RU" sz="3600" b="1" dirty="0" smtClean="0"/>
              <a:t>ПОШТАМА, </a:t>
            </a:r>
          </a:p>
          <a:p>
            <a:r>
              <a:rPr lang="ru-RU" sz="3600" b="1" dirty="0" smtClean="0"/>
              <a:t>ОБРАЗОВАНИМ И КУЛУРНИМ ИНСТИТУЦИЈАМА, </a:t>
            </a:r>
          </a:p>
          <a:p>
            <a:r>
              <a:rPr lang="ru-RU" sz="3600" b="1" dirty="0" smtClean="0"/>
              <a:t>ПРИВАТНО ВОЂЕЊЕ КЊИГА, </a:t>
            </a:r>
          </a:p>
          <a:p>
            <a:r>
              <a:rPr lang="ru-RU" sz="3600" b="1" dirty="0" smtClean="0"/>
              <a:t>МОГУ ДА ОСНИВАЈУ СВОЈА СОПСТВЕНА ПРЕДУЗЕЋА И ДА СЕ БАВЕ ПРЕДУЗЕТНИШТВОМ</a:t>
            </a:r>
            <a:r>
              <a:rPr lang="ru-RU" b="1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9436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 </a:t>
            </a:r>
            <a:r>
              <a:rPr lang="ru-RU" sz="4000" b="1" dirty="0" smtClean="0"/>
              <a:t>ПОРЕД МОГУЋНОСТИ ЗАСНИВАЊА РАДНОГ ОДНОСА, </a:t>
            </a:r>
            <a:r>
              <a:rPr lang="sr-Cyrl-RS" sz="4000" b="1" dirty="0" smtClean="0"/>
              <a:t>У ПОСЕБНО СПЕЦИЈАЛИЗОВАНИМ ШКОЛАМА, </a:t>
            </a:r>
            <a:r>
              <a:rPr lang="ru-RU" sz="4000" b="1" dirty="0" smtClean="0"/>
              <a:t>СВРШЕНИ ЕКОНОМСКИ ТЕХНИЧАРИ МОГУ НАСТАВИТИ ШКОЛОВАЊЕ НАКОН 2 ГОДИНЕ РАДНОГ ИСКУСТВА У ШКОЛИ НА ЈЕДНОГОДИШЊОЈ СПЕЦИЈАЛИЗАЦИЈИ НА СМЕРУ: ПОСЛОВНИ СЕКРЕТАР</a:t>
            </a:r>
            <a:r>
              <a:rPr lang="ru-RU" b="1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934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ЕКОНОМСКИ ТЕХНИЧАР ВРШИ СЛЕДЕЋЕ АКТИВНОСТИ: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ВОДИ БЛАГАЈНИЧКО ПОСЛОВАЊЕ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ПОПУЊАВА КЊИГОВОДСТВЕНА ДОКУМЕНТА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КЊИЖИ ПОСЛОВНЕ ПРОМЕНЕ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САСТАВА ИЗЕШТАЈ О ПОСЛОВАЊУ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УНОСИ ПОДАТКЕ У РАЧУНАР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ОБРАЧУНАВА РАТЕ И КАМАТЕ КРЕДИТА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ВОДИ ПОСЛОВЕ КЊИГА ПРЕДУЗЕЋА И КОНТРОЛИШЕ ИХ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ОБРАЧУНАВА ПОРЕЗЕ И ДУГОВАЊА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ПРАВИ ПОСЛОВЕ ПОСЛОВНОГ УСПЕХА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ПЛАНИРА ПРОДАЈУ РОБЕ У ТОКУ ГОДИНЕ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• ПЛАНИРА И ОРГАНИЗУЈЕ РЕКЛАМИРАЊЕ ПРОИЗВОДА И УСЛУГА.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u="sng" dirty="0" smtClean="0">
                <a:solidFill>
                  <a:schemeClr val="bg1"/>
                </a:solidFill>
              </a:rPr>
              <a:t>ПРОХОДНОСТ ДАЉЕ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sz="3900" b="1" dirty="0" smtClean="0"/>
          </a:p>
          <a:p>
            <a:pPr>
              <a:buNone/>
            </a:pPr>
            <a:r>
              <a:rPr lang="ru-RU" sz="3900" b="1" dirty="0" smtClean="0"/>
              <a:t>● ЕКОНОМИЈА КАО ПОДРУЧЈЕ РАДА У КОЈЕМ СЕ ОБРАЗУЈУ ЕКОНОМСКИ ТЕХНИЧАРИ ОМОГУЋАВА ЗАДОВОЉАВАЊЕ ИНТЕРЕСОВАЊА УЧЕНИКА КОЈИ СУ НАКЛОЊЕНИ ПРОУЧАВАЊУ ДРУШТВЕНИХ НАУКА.</a:t>
            </a:r>
          </a:p>
          <a:p>
            <a:pPr>
              <a:buNone/>
            </a:pPr>
            <a:r>
              <a:rPr lang="ru-RU" sz="3900" b="1" dirty="0" smtClean="0"/>
              <a:t>● ИЗУЧАВАЈУЋИ ГРУПУ ЕКОНОМСКИХ ПРЕДМЕТА ПОРЕД ОПШТЕ-ОБРАЗОВНИХ, НАШИ УЧЕНИЦИ СТИЧУ ЗНАЊА О ЕКОНОМИЈИ КАО ТЕОРИЈИ И ПРИМЕЊЕНОЈ ЕКОНОМИЈИ.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0"/>
            <a:ext cx="8686800" cy="6705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● ПО ЗАВРШЕТКУ ЧЕТВОРОГОДИШЊЕГ ШКОЛОВАЊА И СТИЦАЊЕМ ЗВАЊА ЕКОНОМСКОГ ТЕХНИЧАРА, ИМАЈУ МОГУЋНОСТ ДА НАСТАВЕ ШКОЛОВАЊЕ НА СТРУКОВНИМ И АКАДЕМСКИМ СТУДИЈАМА.</a:t>
            </a:r>
          </a:p>
          <a:p>
            <a:pPr>
              <a:buNone/>
            </a:pPr>
            <a:r>
              <a:rPr lang="ru-RU" b="1" dirty="0" smtClean="0"/>
              <a:t>● ДА СЕ ЗАПОСЛЕ У МНОГИМ ГРАНАМА ПРИВРЕДЕ (У БАНЦИ, У ОСИГУРАЊУ, У ТРГОВАЧКИМ, ТУРИСТИЧКИМ И УГОСТИТЕЉСКИМ ПРЕДУЗЕЋИМА…).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10600" cy="5745163"/>
          </a:xfrm>
        </p:spPr>
        <p:txBody>
          <a:bodyPr>
            <a:normAutofit/>
          </a:bodyPr>
          <a:lstStyle/>
          <a:p>
            <a:r>
              <a:rPr lang="ru-RU" b="1" dirty="0" smtClean="0"/>
              <a:t>А ПОСЛОВИ НА КОЈИМА ЕКОНОМСКИ ТЕХНИЧАР МОЖЕ ДА РАДИ СУ ПОСЛОВИ У ОБЛАСТИ КЊИГОВОДСТВА, РАЧУНОВОДСТВА, ФИНАНСИЈА, БЛАГАЈНИЧКИ ПОСЛОВИ, ПОСЛОВИ ЕКОНОМСКЕ ПРОПАГАНДЕ И СЛ.</a:t>
            </a:r>
          </a:p>
          <a:p>
            <a:r>
              <a:rPr lang="ru-RU" b="1" dirty="0" smtClean="0"/>
              <a:t> НА РАДНИМ МЕСТИМА НА КОЈИМА СЕ ЗАПОШЉАВАЈУ ЕКОНОМИСКИ ТЕХНИЧАРИ, ВЕЋИНА ПОСЛОВА СЕ ОБАВЉА НА РАЧУНАРИМА, ЗА ШТА СЕ ОСПОСОБЉАВАЈУ КРОЗ ПРОГРАМ ПОСЛОВНЕ ИНФОРМАТИКЕ У СРЕДЊОЈ ШКОЛИ.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6400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400" b="1" dirty="0" smtClean="0"/>
              <a:t>ТАКОЂЕ НАКОН ЗАВРШЕНОГ ШКОЛОВАЊА МОГУ НАСТАВИТИ ШКОЛОВАЊЕ НА СВИМ ФАКУЛТЕТИМА ДРУШТВЕНОГ СМЕРА:</a:t>
            </a:r>
          </a:p>
          <a:p>
            <a:r>
              <a:rPr lang="ru-RU" sz="4400" b="1" dirty="0" smtClean="0"/>
              <a:t> ЕКОНОМСКИ, </a:t>
            </a:r>
          </a:p>
          <a:p>
            <a:r>
              <a:rPr lang="ru-RU" sz="4400" b="1" dirty="0" smtClean="0"/>
              <a:t>ПРАВНИ, </a:t>
            </a:r>
          </a:p>
          <a:p>
            <a:r>
              <a:rPr lang="ru-RU" sz="4400" b="1" dirty="0" smtClean="0"/>
              <a:t>ФИЛОЗОВСКИ, </a:t>
            </a:r>
          </a:p>
          <a:p>
            <a:r>
              <a:rPr lang="ru-RU" sz="4400" b="1" dirty="0" smtClean="0"/>
              <a:t>ФИЛОЛОШКИ, </a:t>
            </a:r>
          </a:p>
          <a:p>
            <a:r>
              <a:rPr lang="ru-RU" sz="4400" b="1" dirty="0" smtClean="0"/>
              <a:t>ФОН, </a:t>
            </a:r>
          </a:p>
          <a:p>
            <a:r>
              <a:rPr lang="ru-RU" sz="4400" b="1" dirty="0" smtClean="0"/>
              <a:t>МЕНАЏМЕНТ, </a:t>
            </a:r>
          </a:p>
          <a:p>
            <a:r>
              <a:rPr lang="ru-RU" sz="4400" b="1" dirty="0" smtClean="0"/>
              <a:t>ПОЛИТИЧКЕ НАУКЕ,</a:t>
            </a:r>
          </a:p>
          <a:p>
            <a:r>
              <a:rPr lang="ru-RU" sz="4400" b="1" dirty="0" smtClean="0"/>
              <a:t>НА СРОДНИМ ВИСОКИМ СТРУКОВНИМ ШКОЛАМА.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b="1" u="sng" dirty="0" smtClean="0">
                <a:solidFill>
                  <a:srgbClr val="002060"/>
                </a:solidFill>
              </a:rPr>
              <a:t>ЖЕЛИМО ВАМ СВУ СРЕЋУ НА ЗАВРШНОМ ИСПИТУ И ДА УПИШЕТЕ СРЕДЊУ ШКОЛУ КОЈУ ЖЕЛИТЕ!</a:t>
            </a:r>
          </a:p>
          <a:p>
            <a:pPr>
              <a:buNone/>
            </a:pPr>
            <a:endParaRPr lang="sr-Latn-RS" b="1" dirty="0" smtClean="0"/>
          </a:p>
        </p:txBody>
      </p:sp>
      <p:pic>
        <p:nvPicPr>
          <p:cNvPr id="38914" name="Picture 2" descr="C:\Users\DELL\AppData\Local\Microsoft\Windows\Temporary Internet Files\Content.IE5\8GMOQMMU\MC9000892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971800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4419600" cy="60960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endParaRPr lang="ru-RU" sz="4000" dirty="0" smtClean="0"/>
          </a:p>
          <a:p>
            <a:r>
              <a:rPr lang="ru-RU" sz="4400" b="1" dirty="0" smtClean="0"/>
              <a:t>ЕКОНОМСКИ ТЕХНИЧАР ЈЕ ЗАНИМАЊЕ КОЈЕ ОД УЧЕНИКА ЗАХТЕВА ОСОБИНЕ КАО ШТО:</a:t>
            </a:r>
          </a:p>
          <a:p>
            <a:r>
              <a:rPr lang="ru-RU" sz="4400" b="1" dirty="0" smtClean="0"/>
              <a:t> ТАЧНОСТ,</a:t>
            </a:r>
          </a:p>
          <a:p>
            <a:r>
              <a:rPr lang="ru-RU" sz="4400" b="1" dirty="0" smtClean="0"/>
              <a:t> УРЕДНОСТ, </a:t>
            </a:r>
          </a:p>
          <a:p>
            <a:r>
              <a:rPr lang="ru-RU" sz="4400" b="1" dirty="0" smtClean="0"/>
              <a:t> ОРГАНИЗОВАНОСТ, </a:t>
            </a:r>
          </a:p>
          <a:p>
            <a:r>
              <a:rPr lang="ru-RU" sz="4400" b="1" dirty="0" smtClean="0"/>
              <a:t> ТЕМЕЉНОСТ, </a:t>
            </a:r>
          </a:p>
          <a:p>
            <a:r>
              <a:rPr lang="ru-RU" sz="4400" b="1" dirty="0" smtClean="0"/>
              <a:t> ОДЛУЧНОСТ,</a:t>
            </a:r>
          </a:p>
          <a:p>
            <a:r>
              <a:rPr lang="ru-RU" sz="4400" b="1" dirty="0" smtClean="0"/>
              <a:t> ОДГОВОРНОСТ </a:t>
            </a:r>
          </a:p>
          <a:p>
            <a:r>
              <a:rPr lang="ru-RU" sz="4400" b="1" dirty="0" smtClean="0"/>
              <a:t> САМОПОУЗДАЊЕ</a:t>
            </a:r>
            <a:r>
              <a:rPr lang="ru-RU" sz="4000" b="1" dirty="0" smtClean="0"/>
              <a:t>.</a:t>
            </a:r>
            <a:endParaRPr lang="sr-Cyrl-RS" sz="4000" b="1" dirty="0" smtClean="0"/>
          </a:p>
        </p:txBody>
      </p:sp>
      <p:pic>
        <p:nvPicPr>
          <p:cNvPr id="6" name="Content Placeholder 5" descr="EKONOMSKI TEHNIČA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381000"/>
            <a:ext cx="3521075" cy="59436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5715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• У НАСТАВИ СЕ КОРИСТЕ МЕТОДЕ УЧЕЊА КОЈЕ ПОМАЖУ ПРИ ЛАКШЕМ ПАМЋЕЊУ ПОДАТАКА, ПОВЕЗИВАЊУ ГРАДИВА И ПРАКТИЧНОГ РАДА, СТВАРАЊУ ИДЕЈА И ПОДСТИЦАЊУ КРЕАТИВНОСТИ.</a:t>
            </a:r>
          </a:p>
          <a:p>
            <a:pPr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• ПОСЕБНА ПАЖЊА СЕ ПОСВЕЋУЈЕ ПРОБЛЕМИМА ПРЕЛАСКА ИЗ ОСНОВНОШКОЛСКОГ ОБРАЗОВАЊА У СРЕДЊОШКОЛСКО, ПОТЕШКОЋАМА У УЧЕЊУ.</a:t>
            </a:r>
            <a:endParaRPr lang="en-US" sz="4000" b="1" dirty="0"/>
          </a:p>
        </p:txBody>
      </p:sp>
      <p:pic>
        <p:nvPicPr>
          <p:cNvPr id="10" name="Content Placeholder 9" descr="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629400" y="3657600"/>
            <a:ext cx="2514600" cy="32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u="sng" dirty="0" smtClean="0"/>
              <a:t>СТРУЧНИ ПРЕДМЕТИ</a:t>
            </a:r>
            <a:br>
              <a:rPr lang="sr-Cyrl-RS" b="1" u="sng" dirty="0" smtClean="0"/>
            </a:br>
            <a:r>
              <a:rPr lang="sr-Cyrl-RS" sz="3600" b="1" u="sng" dirty="0" smtClean="0"/>
              <a:t>(ПО ГОДИНАМА</a:t>
            </a:r>
            <a:r>
              <a:rPr lang="sr-Cyrl-RS" sz="3600" dirty="0" smtClean="0"/>
              <a:t>)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8768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sz="2400" dirty="0" smtClean="0"/>
              <a:t>•</a:t>
            </a:r>
            <a:r>
              <a:rPr lang="sr-Cyrl-RS" sz="2400" dirty="0" smtClean="0"/>
              <a:t>	</a:t>
            </a:r>
            <a:r>
              <a:rPr lang="sr-Latn-RS" sz="2400" dirty="0" smtClean="0">
                <a:solidFill>
                  <a:srgbClr val="FF0000"/>
                </a:solidFill>
              </a:rPr>
              <a:t>I</a:t>
            </a:r>
            <a:r>
              <a:rPr lang="sr-Cyrl-RS" sz="2400" dirty="0" smtClean="0">
                <a:solidFill>
                  <a:srgbClr val="FF0000"/>
                </a:solidFill>
              </a:rPr>
              <a:t> ГОДИНА</a:t>
            </a:r>
            <a:r>
              <a:rPr lang="sr-Cyrl-RS" sz="2400" dirty="0" smtClean="0"/>
              <a:t>: 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РАЧУНАРСТВО И ИНФОРМАТИКА, ОСНОВИ ЕКОНОМИЈЕ, ПОСЛОВНА ЕКОНОМИЈА, РАЧУНОВОДСТВО, САВРМЕНА ПОСЛОВНА КОРЕСПОНДЕНЦИЈА</a:t>
            </a:r>
          </a:p>
          <a:p>
            <a:pPr>
              <a:buNone/>
            </a:pPr>
            <a:r>
              <a:rPr lang="sr-Latn-RS" sz="2400" dirty="0" smtClean="0"/>
              <a:t>•</a:t>
            </a:r>
            <a:r>
              <a:rPr lang="sr-Cyrl-RS" sz="2400" dirty="0" smtClean="0"/>
              <a:t>	</a:t>
            </a:r>
            <a:r>
              <a:rPr lang="sr-Latn-RS" sz="2400" dirty="0" smtClean="0">
                <a:solidFill>
                  <a:srgbClr val="FF0000"/>
                </a:solidFill>
              </a:rPr>
              <a:t>II</a:t>
            </a:r>
            <a:r>
              <a:rPr lang="sr-Cyrl-RS" sz="2400" dirty="0" smtClean="0">
                <a:solidFill>
                  <a:srgbClr val="FF0000"/>
                </a:solidFill>
              </a:rPr>
              <a:t> ГОДИНА</a:t>
            </a:r>
            <a:r>
              <a:rPr lang="sr-Cyrl-RS" sz="2400" dirty="0" smtClean="0">
                <a:solidFill>
                  <a:srgbClr val="002060"/>
                </a:solidFill>
              </a:rPr>
              <a:t>: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КОМЕРЦИЈАЛНО ПОЗНАВАЊЕ РОБЕ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ОСНОВИ ЕКОНОМИЈЕ, ПОСЛВОНА ЕКОНОМИЈА, РАЧУНОВОДСТВО, САВРЕМЕНА ПОСЛОВНА КОРЕСПОНДЕНЦИЈА,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ЕКОНОМСКА ГЕОГРАФИЈА</a:t>
            </a:r>
          </a:p>
          <a:p>
            <a:endParaRPr lang="sr-Latn-CS" dirty="0"/>
          </a:p>
        </p:txBody>
      </p:sp>
      <p:pic>
        <p:nvPicPr>
          <p:cNvPr id="6" name="Content Placeholder 5" descr="Udzbenici-za-4-razred-EKONOMSKI-TEHNICAR_slika_O_34194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447800"/>
            <a:ext cx="3392796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</a:rPr>
              <a:t>•	III </a:t>
            </a:r>
            <a:r>
              <a:rPr lang="sr-Cyrl-RS" sz="2400" dirty="0" smtClean="0">
                <a:solidFill>
                  <a:srgbClr val="FF0000"/>
                </a:solidFill>
              </a:rPr>
              <a:t>ГОДИНА</a:t>
            </a:r>
            <a:r>
              <a:rPr lang="sr-Cyrl-RS" sz="2400" dirty="0" smtClean="0"/>
              <a:t>: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СОЦИОЛОГИЈА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ОСНОВИ ЕКОНОМИЈЕ, ПОСЛОВНА ЕКОНОМИЈА, РАЧУНОВОДСТВО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СТАТИСТИКА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УСТАВНО И ПРИВРЕДНО ПРАВО ГРАЂАНА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МОНЕТАРНА ЕКОНОМИЈА И БАНКАРСТВО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ПОСЛОВНА ИНФОРМАТИКА</a:t>
            </a:r>
          </a:p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</a:rPr>
              <a:t>•	IV</a:t>
            </a:r>
            <a:r>
              <a:rPr lang="sr-Cyrl-RS" sz="2400" dirty="0" smtClean="0">
                <a:solidFill>
                  <a:srgbClr val="FF0000"/>
                </a:solidFill>
              </a:rPr>
              <a:t> ГОДИНА</a:t>
            </a:r>
            <a:r>
              <a:rPr lang="sr-Cyrl-RS" sz="2400" dirty="0" smtClean="0"/>
              <a:t>: 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УСТАВНО И ПРИВРЕДНО ПРАВО ГРАЂАНА, ОСНОВИ ЕКОНОМИЈЕ, РАЧУНОВОДСТВО, МОНЕТАРНА ЕКОНОМИЈА И БАНКАРСТВО, ПОСЛОВНА ЕКОНОМИЈА, СТАТИСТИКА, </a:t>
            </a:r>
            <a:r>
              <a:rPr lang="sr-Cyrl-R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МАРКЕТИНГ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ПОСЛОВНА ИНФОРМАТИКА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Content Placeholder 7" descr="Udzbenici-za-4-razred-EKONOMSKI-TEHNICAR_slika_O_34194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8621" y="0"/>
            <a:ext cx="4135379" cy="632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60198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RS" b="1" dirty="0" smtClean="0"/>
              <a:t>●</a:t>
            </a:r>
            <a:r>
              <a:rPr lang="sr-Latn-RS" b="1" dirty="0" smtClean="0"/>
              <a:t>	</a:t>
            </a:r>
            <a:r>
              <a:rPr lang="sr-Cyrl-RS" b="1" dirty="0" smtClean="0"/>
              <a:t>У ШКОЛОВАЊУ ЗА ОБРАЗОВНИ ПРОФИЛ ЕКОНОМСКИ ТЕХНИЧАР НИЈЕ СВЕ СВЕДЕНО САМО НА СУВОПАРНО УЧЕЊЕ У УЧИОНИЦИ, ВЕЋ ПОСТОЈЕ И РАЗНЕ ДРУГЕ АКТИВНОСТИ ВАН ШКОЛЕ.</a:t>
            </a:r>
            <a:endParaRPr lang="sr-Latn-RS" b="1" dirty="0" smtClean="0"/>
          </a:p>
          <a:p>
            <a:pPr>
              <a:buNone/>
            </a:pPr>
            <a:r>
              <a:rPr lang="sr-Latn-RS" b="1" dirty="0" smtClean="0"/>
              <a:t>●</a:t>
            </a:r>
            <a:r>
              <a:rPr lang="sr-Cyrl-RS" b="1" dirty="0" smtClean="0"/>
              <a:t> НА КРАЈУ СВАКЕ ШКОЛСКЕ ГОДИНЕ СЕ ОРГАНИЗУЈЕ ПРАКСА У ПРЕДУЗЕЋИМА, БАНКАМА И РАЗНИМ ДРУГИМ ИНСТИТУЦИЈАМА КОЈЕ ОБАВЉАЈУ РАЧУНОВОДСТВЕНЕ ПОСЛОВЕ. </a:t>
            </a:r>
            <a:endParaRPr lang="en-US" b="1" dirty="0"/>
          </a:p>
        </p:txBody>
      </p:sp>
      <p:pic>
        <p:nvPicPr>
          <p:cNvPr id="15" name="Content Placeholder 14" descr="i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43600" y="3124200"/>
            <a:ext cx="3200400" cy="3733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RS" sz="3600" b="1" dirty="0" smtClean="0"/>
              <a:t>●</a:t>
            </a:r>
            <a:r>
              <a:rPr lang="sr-Latn-RS" sz="3600" b="1" dirty="0" smtClean="0"/>
              <a:t> </a:t>
            </a:r>
            <a:r>
              <a:rPr lang="sr-Cyrl-RS" sz="3600" b="1" dirty="0" smtClean="0"/>
              <a:t>ТАДА УЧЕНИЦИ ПРАКТИЧНО ПРИМЕЊУЈУ СВА ЗНАЊА СТЕЧЕНА У ПРЕТХОДНОМ ПЕРИОДУ, РАДЕ ПОСЛОВЕ КОЈИ СУ У ОПИСУ ЊИХОВОГ ОБРАЗОВНОГ ПРОФИЛА, ТЈ. ПОСЛОВЕ ЕКОНОМИЈЕ, ПРАВА И АДМИНИСТРАЦИЈЕ. </a:t>
            </a:r>
            <a:endParaRPr lang="sr-Latn-RS" sz="3600" b="1" dirty="0" smtClean="0"/>
          </a:p>
          <a:p>
            <a:pPr>
              <a:buNone/>
            </a:pPr>
            <a:r>
              <a:rPr lang="sr-Cyrl-RS" sz="3600" b="1" dirty="0" smtClean="0"/>
              <a:t>●</a:t>
            </a:r>
            <a:r>
              <a:rPr lang="sr-Latn-RS" sz="3600" b="1" dirty="0" smtClean="0"/>
              <a:t> </a:t>
            </a:r>
            <a:r>
              <a:rPr lang="sr-Cyrl-RS" sz="3600" b="1" dirty="0" smtClean="0"/>
              <a:t>УПОЗНАЈУ СЕ СА ОНИМ ШТО ЋЕ РАДИТИ НАКОН ЗАВРШЕТКА ШКОЛОВАЊА, ОДНОСНО ОПИСОМ ЊИХОВОГ РАДНОГ МЕСТА.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u="sng" dirty="0" smtClean="0"/>
              <a:t>ОБРАТИТЕ ПАЖЊУ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2800" b="1" dirty="0" smtClean="0"/>
              <a:t>И ПОРЕД СВИХ ДОБРИХ СТРАНА КОЈЕ НУДИ ОВАЈ ОБРАЗОВНИ ПРОФИЛ, ПОСТОЈЕ И ОДРЕЂЕНИ НЕДОСТАЦИ КАО ШТО СУ:</a:t>
            </a:r>
          </a:p>
          <a:p>
            <a:pPr>
              <a:buNone/>
            </a:pPr>
            <a:r>
              <a:rPr lang="sr-Cyrl-RS" sz="2800" b="1" dirty="0" smtClean="0"/>
              <a:t>● НЕДОВОЉНО СТЕЧЕНА ЗНАЊА ИЗ ОБЛАСТИ ПРИРОДНИХ НАУКА (ХЕМИЈА, БИОЛОГИЈА, ФИЗИКА И МАТЕМАТИКА);</a:t>
            </a:r>
          </a:p>
          <a:p>
            <a:pPr>
              <a:buNone/>
            </a:pPr>
            <a:r>
              <a:rPr lang="sr-Cyrl-RS" sz="2800" b="1" dirty="0" smtClean="0"/>
              <a:t>●  НЕ ПРУЖА ДОВОЉНО ДОБРУ ОСНОВУ ЗА НАСТАВАК ШКОЛОВАЊА НА ПРИРОДЊАЧКИМ ФАКУЛТЕТИМА (ПМФ, МЕДИЦИНСКИ ФАКУЛТЕТ);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u="sng" dirty="0" smtClean="0">
                <a:solidFill>
                  <a:srgbClr val="FF0000"/>
                </a:solidFill>
              </a:rPr>
              <a:t>ДОБРЕ СТРАНЕ ОВОГ ОБРАЗОВНОГ ПРОФИЛА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● КВАЛИТЕТНА ПРАКТИЧНА ЗНАЊА КОЈА УЧЕНИЦИ УВЕЖБАВАЈУ И УТВРЂУЈУ НА ПРАКТИЧНОЈ НАСТАВИ ПРУЖАЈУ ИМ МОГУЋНОСТ ЗАПОСЛЕЊА ВЕЋ НАКОН ЗАВРШЕНЕ СРЕДЊЕ ШКОЛЕ. </a:t>
            </a:r>
          </a:p>
          <a:p>
            <a:pPr>
              <a:buNone/>
            </a:pPr>
            <a:r>
              <a:rPr lang="ru-RU" b="1" dirty="0" smtClean="0"/>
              <a:t>● УЧЕНИЦИ ПРАКТИЧНУ НАСТАВУ ОБАВЉАЈУ, ИЗМЕЂУ ОСТАЛОГ, И У РАЧУНОВОДСТВЕНИМ АГЕНЦИЈАМА ГДЕ СУ У ПРИЛИЦИ ДА РАДЕ У САВРЕМЕНОМ ПОСЛОВНОМ ОКРУЖЕЊУ И СТВАРНИМ СИТУАЦИЈАМА.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522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Opulent</vt:lpstr>
      <vt:lpstr>Office Theme</vt:lpstr>
      <vt:lpstr>ПРЕЗЕНТАЦИЈА ОБРАЗОВНОГ ПРОФИЛА</vt:lpstr>
      <vt:lpstr>Slide 2</vt:lpstr>
      <vt:lpstr>Slide 3</vt:lpstr>
      <vt:lpstr>СТРУЧНИ ПРЕДМЕТИ (ПО ГОДИНАМА)</vt:lpstr>
      <vt:lpstr>Slide 5</vt:lpstr>
      <vt:lpstr>Slide 6</vt:lpstr>
      <vt:lpstr>Slide 7</vt:lpstr>
      <vt:lpstr>ОБРАТИТЕ ПАЖЊУ</vt:lpstr>
      <vt:lpstr>ДОБРЕ СТРАНЕ ОВОГ ОБРАЗОВНОГ ПРОФИЛА</vt:lpstr>
      <vt:lpstr>Slide 10</vt:lpstr>
      <vt:lpstr>Slide 11</vt:lpstr>
      <vt:lpstr>Slide 12</vt:lpstr>
      <vt:lpstr>ПРОХОДНОСТ ДАЉЕ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ПРЕЗЕНТАЦИЈА ОБРАЗОВНОГ ПРОФИЛА</dc:title>
  <dc:creator>DELL</dc:creator>
  <cp:lastModifiedBy>Administrator</cp:lastModifiedBy>
  <cp:revision>27</cp:revision>
  <dcterms:created xsi:type="dcterms:W3CDTF">2013-02-27T17:38:44Z</dcterms:created>
  <dcterms:modified xsi:type="dcterms:W3CDTF">2015-04-01T11:11:48Z</dcterms:modified>
</cp:coreProperties>
</file>