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sldIdLst>
    <p:sldId id="256" r:id="rId2"/>
    <p:sldId id="257" r:id="rId3"/>
    <p:sldId id="272" r:id="rId4"/>
    <p:sldId id="271" r:id="rId5"/>
    <p:sldId id="259" r:id="rId6"/>
    <p:sldId id="258" r:id="rId7"/>
    <p:sldId id="260" r:id="rId8"/>
    <p:sldId id="263" r:id="rId9"/>
    <p:sldId id="262" r:id="rId10"/>
    <p:sldId id="261" r:id="rId11"/>
    <p:sldId id="265" r:id="rId12"/>
    <p:sldId id="266" r:id="rId13"/>
    <p:sldId id="267" r:id="rId14"/>
    <p:sldId id="264" r:id="rId15"/>
    <p:sldId id="268" r:id="rId16"/>
    <p:sldId id="269" r:id="rId17"/>
    <p:sldId id="270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07" autoAdjust="0"/>
  </p:normalViewPr>
  <p:slideViewPr>
    <p:cSldViewPr>
      <p:cViewPr varScale="1">
        <p:scale>
          <a:sx n="71" d="100"/>
          <a:sy n="71" d="100"/>
        </p:scale>
        <p:origin x="-13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4C428-480C-42FC-B3BC-5D4575E2DA44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EEAE-955B-44BE-A3D1-EECC18A4FE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sh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4C428-480C-42FC-B3BC-5D4575E2DA44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EEAE-955B-44BE-A3D1-EECC18A4FE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sh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4C428-480C-42FC-B3BC-5D4575E2DA44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EEAE-955B-44BE-A3D1-EECC18A4FE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sh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4C428-480C-42FC-B3BC-5D4575E2DA44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EEAE-955B-44BE-A3D1-EECC18A4FE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sh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4C428-480C-42FC-B3BC-5D4575E2DA44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EEAE-955B-44BE-A3D1-EECC18A4FE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sh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4C428-480C-42FC-B3BC-5D4575E2DA44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EEAE-955B-44BE-A3D1-EECC18A4FE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sh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4C428-480C-42FC-B3BC-5D4575E2DA44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EEAE-955B-44BE-A3D1-EECC18A4FE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4C428-480C-42FC-B3BC-5D4575E2DA44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2CEEAE-955B-44BE-A3D1-EECC18A4FE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push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4C428-480C-42FC-B3BC-5D4575E2DA44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EEAE-955B-44BE-A3D1-EECC18A4FE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sh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4C428-480C-42FC-B3BC-5D4575E2DA44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DF2CEEAE-955B-44BE-A3D1-EECC18A4FE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sh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3D4C428-480C-42FC-B3BC-5D4575E2DA44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EEAE-955B-44BE-A3D1-EECC18A4FE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sh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3D4C428-480C-42FC-B3BC-5D4575E2DA44}" type="datetimeFigureOut">
              <a:rPr lang="en-US" smtClean="0"/>
              <a:pPr/>
              <a:t>4/1/2015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F2CEEAE-955B-44BE-A3D1-EECC18A4FE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ransition spd="med">
    <p:push dir="d"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064" y="3200400"/>
            <a:ext cx="7419536" cy="2438400"/>
          </a:xfrm>
        </p:spPr>
        <p:txBody>
          <a:bodyPr>
            <a:normAutofit/>
          </a:bodyPr>
          <a:lstStyle/>
          <a:p>
            <a:r>
              <a:rPr lang="x-none" sz="5000" dirty="0" smtClean="0">
                <a:latin typeface="Calibri" pitchFamily="34" charset="0"/>
              </a:rPr>
              <a:t>Електротехничар рачунара</a:t>
            </a:r>
            <a:endParaRPr lang="en-US" sz="5000" dirty="0">
              <a:latin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676400"/>
            <a:ext cx="6324600" cy="1600200"/>
          </a:xfrm>
        </p:spPr>
        <p:txBody>
          <a:bodyPr>
            <a:normAutofit/>
          </a:bodyPr>
          <a:lstStyle/>
          <a:p>
            <a:r>
              <a:rPr lang="x-none" sz="2400" dirty="0" smtClean="0">
                <a:solidFill>
                  <a:schemeClr val="tx1"/>
                </a:solidFill>
                <a:latin typeface="Calibri" pitchFamily="34" charset="0"/>
              </a:rPr>
              <a:t>Техничка школа Деспотовац</a:t>
            </a:r>
            <a:endParaRPr lang="en-US" sz="24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85800" y="533400"/>
            <a:ext cx="7924800" cy="685800"/>
          </a:xfrm>
        </p:spPr>
        <p:txBody>
          <a:bodyPr/>
          <a:lstStyle/>
          <a:p>
            <a:pPr algn="ctr"/>
            <a:r>
              <a:rPr lang="x-none" dirty="0" smtClean="0">
                <a:latin typeface="Calibri" pitchFamily="34" charset="0"/>
              </a:rPr>
              <a:t>Кабинет за</a:t>
            </a:r>
            <a:r>
              <a:rPr lang="x-none" i="1" dirty="0" smtClean="0">
                <a:latin typeface="Calibri" pitchFamily="34" charset="0"/>
              </a:rPr>
              <a:t> Мултимедије </a:t>
            </a:r>
            <a:r>
              <a:rPr lang="x-none" dirty="0" smtClean="0">
                <a:latin typeface="Calibri" pitchFamily="34" charset="0"/>
              </a:rPr>
              <a:t>и </a:t>
            </a:r>
            <a:r>
              <a:rPr lang="x-none" i="1" smtClean="0">
                <a:latin typeface="Calibri" pitchFamily="34" charset="0"/>
              </a:rPr>
              <a:t>Примену рачунара</a:t>
            </a:r>
            <a:r>
              <a:rPr lang="en-US" i="1" dirty="0" smtClean="0">
                <a:latin typeface="Calibri" pitchFamily="34" charset="0"/>
              </a:rPr>
              <a:t> у </a:t>
            </a:r>
            <a:r>
              <a:rPr lang="en-US" i="1" dirty="0" err="1" smtClean="0">
                <a:latin typeface="Calibri" pitchFamily="34" charset="0"/>
              </a:rPr>
              <a:t>електротехници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4" name="Content Placeholder 3" descr="DSC_1117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800600" y="3429000"/>
            <a:ext cx="4571999" cy="27051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 descr="DSC_11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3352800"/>
            <a:ext cx="5029200" cy="27716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" name="TextBox 9"/>
          <p:cNvSpPr txBox="1"/>
          <p:nvPr/>
        </p:nvSpPr>
        <p:spPr>
          <a:xfrm>
            <a:off x="609600" y="19050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dirty="0" smtClean="0">
                <a:latin typeface="Calibri" pitchFamily="34" charset="0"/>
              </a:rPr>
              <a:t>У овом кабинету се уче први </a:t>
            </a:r>
            <a:r>
              <a:rPr lang="x-none" smtClean="0">
                <a:latin typeface="Calibri" pitchFamily="34" charset="0"/>
              </a:rPr>
              <a:t>кораци </a:t>
            </a:r>
            <a:r>
              <a:rPr lang="en-US" dirty="0" smtClean="0">
                <a:latin typeface="Calibri" pitchFamily="34" charset="0"/>
              </a:rPr>
              <a:t>и </a:t>
            </a:r>
            <a:r>
              <a:rPr lang="en-US" dirty="0" err="1" smtClean="0">
                <a:latin typeface="Calibri" pitchFamily="34" charset="0"/>
              </a:rPr>
              <a:t>обрада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слика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x-none" smtClean="0">
                <a:latin typeface="Calibri" pitchFamily="34" charset="0"/>
              </a:rPr>
              <a:t>у </a:t>
            </a:r>
            <a:r>
              <a:rPr lang="x-none" dirty="0" smtClean="0">
                <a:latin typeface="Calibri" pitchFamily="34" charset="0"/>
              </a:rPr>
              <a:t>Photoshop-у</a:t>
            </a:r>
            <a:r>
              <a:rPr lang="en-US" dirty="0" smtClean="0">
                <a:latin typeface="Calibri" pitchFamily="34" charset="0"/>
              </a:rPr>
              <a:t>,</a:t>
            </a:r>
            <a:r>
              <a:rPr lang="x-none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рад</a:t>
            </a:r>
            <a:r>
              <a:rPr lang="en-US" dirty="0" smtClean="0">
                <a:latin typeface="Calibri" pitchFamily="34" charset="0"/>
              </a:rPr>
              <a:t> у </a:t>
            </a:r>
            <a:r>
              <a:rPr lang="x-none" smtClean="0">
                <a:latin typeface="Calibri" pitchFamily="34" charset="0"/>
              </a:rPr>
              <a:t>М</a:t>
            </a:r>
            <a:r>
              <a:rPr lang="en-US" dirty="0" err="1" smtClean="0">
                <a:latin typeface="Calibri" pitchFamily="34" charset="0"/>
              </a:rPr>
              <a:t>icrosoft</a:t>
            </a:r>
            <a:r>
              <a:rPr lang="en-US" dirty="0" smtClean="0">
                <a:latin typeface="Calibri" pitchFamily="34" charset="0"/>
              </a:rPr>
              <a:t> Office-</a:t>
            </a:r>
            <a:r>
              <a:rPr lang="x-none" dirty="0" smtClean="0">
                <a:latin typeface="Calibri" pitchFamily="34" charset="0"/>
              </a:rPr>
              <a:t>у</a:t>
            </a:r>
            <a:r>
              <a:rPr lang="en-US" dirty="0" smtClean="0">
                <a:latin typeface="Calibri" pitchFamily="34" charset="0"/>
              </a:rPr>
              <a:t>, Font Creator-</a:t>
            </a:r>
            <a:r>
              <a:rPr lang="x-none" dirty="0" smtClean="0">
                <a:latin typeface="Calibri" pitchFamily="34" charset="0"/>
              </a:rPr>
              <a:t>у и још доста занимљивих </a:t>
            </a:r>
            <a:r>
              <a:rPr lang="x-none" smtClean="0">
                <a:latin typeface="Calibri" pitchFamily="34" charset="0"/>
              </a:rPr>
              <a:t>програма.</a:t>
            </a:r>
            <a:r>
              <a:rPr lang="en-US" dirty="0" smtClean="0">
                <a:latin typeface="Calibri" pitchFamily="34" charset="0"/>
              </a:rPr>
              <a:t> </a:t>
            </a:r>
          </a:p>
          <a:p>
            <a:pPr algn="ctr"/>
            <a:r>
              <a:rPr lang="en-US" dirty="0" err="1" smtClean="0">
                <a:latin typeface="Calibri" pitchFamily="34" charset="0"/>
              </a:rPr>
              <a:t>На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часовима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примене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рачунара</a:t>
            </a:r>
            <a:r>
              <a:rPr lang="en-US" dirty="0" smtClean="0">
                <a:latin typeface="Calibri" pitchFamily="34" charset="0"/>
              </a:rPr>
              <a:t> у </a:t>
            </a:r>
            <a:r>
              <a:rPr lang="en-US" dirty="0" err="1" smtClean="0">
                <a:latin typeface="Calibri" pitchFamily="34" charset="0"/>
              </a:rPr>
              <a:t>електротехници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уче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се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основне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ствари</a:t>
            </a:r>
            <a:r>
              <a:rPr lang="en-US" dirty="0" smtClean="0">
                <a:latin typeface="Calibri" pitchFamily="34" charset="0"/>
              </a:rPr>
              <a:t> и </a:t>
            </a:r>
            <a:r>
              <a:rPr lang="en-US" dirty="0" err="1" smtClean="0">
                <a:latin typeface="Calibri" pitchFamily="34" charset="0"/>
              </a:rPr>
              <a:t>полако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се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улази</a:t>
            </a:r>
            <a:r>
              <a:rPr lang="en-US" dirty="0" smtClean="0">
                <a:latin typeface="Calibri" pitchFamily="34" charset="0"/>
              </a:rPr>
              <a:t> у </a:t>
            </a:r>
            <a:r>
              <a:rPr lang="en-US" dirty="0" err="1" smtClean="0">
                <a:latin typeface="Calibri" pitchFamily="34" charset="0"/>
              </a:rPr>
              <a:t>срж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рачунара</a:t>
            </a:r>
            <a:r>
              <a:rPr lang="en-US" dirty="0" smtClean="0">
                <a:latin typeface="Calibri" pitchFamily="34" charset="0"/>
              </a:rPr>
              <a:t>.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 txBox="1">
            <a:spLocks/>
          </p:cNvSpPr>
          <p:nvPr/>
        </p:nvSpPr>
        <p:spPr>
          <a:xfrm>
            <a:off x="685800" y="381000"/>
            <a:ext cx="7924800" cy="738187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x-none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Кабинет за </a:t>
            </a: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Електронику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5" name="Picture 4" descr="elektronika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429000"/>
            <a:ext cx="5018565" cy="2819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 descr="elektronika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876800" y="3352800"/>
            <a:ext cx="4508930" cy="3124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TextBox 6"/>
          <p:cNvSpPr txBox="1"/>
          <p:nvPr/>
        </p:nvSpPr>
        <p:spPr>
          <a:xfrm>
            <a:off x="762000" y="1143000"/>
            <a:ext cx="7848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У </a:t>
            </a:r>
            <a:r>
              <a:rPr lang="en-US" dirty="0" err="1" smtClean="0">
                <a:latin typeface="Calibri" pitchFamily="34" charset="0"/>
              </a:rPr>
              <a:t>другој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години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из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Електронике</a:t>
            </a:r>
            <a:r>
              <a:rPr lang="en-US" dirty="0" smtClean="0">
                <a:latin typeface="Calibri" pitchFamily="34" charset="0"/>
              </a:rPr>
              <a:t> 1 </a:t>
            </a:r>
            <a:r>
              <a:rPr lang="en-US" dirty="0" err="1" smtClean="0">
                <a:latin typeface="Calibri" pitchFamily="34" charset="0"/>
              </a:rPr>
              <a:t>се</a:t>
            </a:r>
            <a:r>
              <a:rPr lang="en-US" dirty="0" smtClean="0">
                <a:latin typeface="Calibri" pitchFamily="34" charset="0"/>
              </a:rPr>
              <a:t> т</a:t>
            </a:r>
            <a:r>
              <a:rPr lang="ru-RU" dirty="0" smtClean="0">
                <a:latin typeface="Calibri" pitchFamily="34" charset="0"/>
              </a:rPr>
              <a:t>оком целе године изучавају електронске компоненте и њихова употреба</a:t>
            </a:r>
            <a:r>
              <a:rPr lang="en-US" dirty="0" smtClean="0">
                <a:latin typeface="Calibri" pitchFamily="34" charset="0"/>
              </a:rPr>
              <a:t> (</a:t>
            </a:r>
            <a:r>
              <a:rPr lang="en-US" dirty="0" err="1" smtClean="0">
                <a:latin typeface="Calibri" pitchFamily="34" charset="0"/>
              </a:rPr>
              <a:t>полупроводници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</a:rPr>
              <a:t>диоде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</a:rPr>
              <a:t>транзистори</a:t>
            </a:r>
            <a:r>
              <a:rPr lang="en-US" dirty="0" smtClean="0">
                <a:latin typeface="Calibri" pitchFamily="34" charset="0"/>
              </a:rPr>
              <a:t>,…)</a:t>
            </a:r>
            <a:r>
              <a:rPr lang="ru-RU" dirty="0" smtClean="0">
                <a:latin typeface="Calibri" pitchFamily="34" charset="0"/>
              </a:rPr>
              <a:t>.</a:t>
            </a:r>
            <a:r>
              <a:rPr lang="en-US" dirty="0" smtClean="0">
                <a:latin typeface="Calibri" pitchFamily="34" charset="0"/>
              </a:rPr>
              <a:t> </a:t>
            </a:r>
          </a:p>
          <a:p>
            <a:pPr algn="ctr"/>
            <a:r>
              <a:rPr lang="en-US" dirty="0" smtClean="0">
                <a:latin typeface="Calibri" pitchFamily="34" charset="0"/>
              </a:rPr>
              <a:t>У </a:t>
            </a:r>
            <a:r>
              <a:rPr lang="en-US" dirty="0" err="1" smtClean="0">
                <a:latin typeface="Calibri" pitchFamily="34" charset="0"/>
              </a:rPr>
              <a:t>трећој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години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из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Електронике</a:t>
            </a:r>
            <a:r>
              <a:rPr lang="en-US" dirty="0" smtClean="0">
                <a:latin typeface="Calibri" pitchFamily="34" charset="0"/>
              </a:rPr>
              <a:t> 2 </a:t>
            </a:r>
            <a:r>
              <a:rPr lang="en-US" dirty="0" err="1" smtClean="0">
                <a:latin typeface="Calibri" pitchFamily="34" charset="0"/>
              </a:rPr>
              <a:t>се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Током целе године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проучавају интегрисана кола (чипови) разних типова и њихова употреба.</a:t>
            </a:r>
            <a:endParaRPr lang="en-US" dirty="0" smtClean="0">
              <a:latin typeface="Calibri" pitchFamily="34" charset="0"/>
            </a:endParaRPr>
          </a:p>
          <a:p>
            <a:pPr algn="ctr"/>
            <a:r>
              <a:rPr lang="ru-RU" dirty="0" smtClean="0">
                <a:latin typeface="Calibri" pitchFamily="34" charset="0"/>
              </a:rPr>
              <a:t>Лабораторијским вежбама се проверава теорија</a:t>
            </a:r>
            <a:r>
              <a:rPr lang="en-US" dirty="0" smtClean="0">
                <a:latin typeface="Calibri" pitchFamily="34" charset="0"/>
              </a:rPr>
              <a:t>,</a:t>
            </a:r>
            <a:r>
              <a:rPr lang="ru-RU" dirty="0" smtClean="0">
                <a:latin typeface="Calibri" pitchFamily="34" charset="0"/>
              </a:rPr>
              <a:t> рад</a:t>
            </a:r>
            <a:r>
              <a:rPr lang="en-US" dirty="0" smtClean="0">
                <a:latin typeface="Calibri" pitchFamily="34" charset="0"/>
              </a:rPr>
              <a:t>и</a:t>
            </a:r>
            <a:r>
              <a:rPr lang="ru-RU" dirty="0" smtClean="0">
                <a:latin typeface="Calibri" pitchFamily="34" charset="0"/>
              </a:rPr>
              <a:t> се у групама, користе се макете и мерни инструменти</a:t>
            </a:r>
            <a:r>
              <a:rPr lang="en-US" dirty="0" smtClean="0">
                <a:latin typeface="Calibri" pitchFamily="34" charset="0"/>
              </a:rPr>
              <a:t>.</a:t>
            </a:r>
            <a:endParaRPr lang="x-none" dirty="0" smtClean="0">
              <a:latin typeface="Calibri" pitchFamily="34" charset="0"/>
            </a:endParaRP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err="1" smtClean="0">
                <a:latin typeface="Calibri" pitchFamily="34" charset="0"/>
              </a:rPr>
              <a:t>Остварени</a:t>
            </a:r>
            <a:r>
              <a:rPr lang="en-US" sz="3000" dirty="0" smtClean="0">
                <a:latin typeface="Calibri" pitchFamily="34" charset="0"/>
              </a:rPr>
              <a:t> </a:t>
            </a:r>
            <a:r>
              <a:rPr lang="en-US" sz="3000" dirty="0" err="1" smtClean="0">
                <a:latin typeface="Calibri" pitchFamily="34" charset="0"/>
              </a:rPr>
              <a:t>успех</a:t>
            </a:r>
            <a:r>
              <a:rPr lang="en-US" sz="3000" dirty="0" smtClean="0">
                <a:latin typeface="Calibri" pitchFamily="34" charset="0"/>
              </a:rPr>
              <a:t> </a:t>
            </a:r>
            <a:r>
              <a:rPr lang="en-US" sz="3000" dirty="0" err="1" smtClean="0">
                <a:latin typeface="Calibri" pitchFamily="34" charset="0"/>
              </a:rPr>
              <a:t>наше</a:t>
            </a:r>
            <a:r>
              <a:rPr lang="en-US" sz="3000" dirty="0" smtClean="0">
                <a:latin typeface="Calibri" pitchFamily="34" charset="0"/>
              </a:rPr>
              <a:t> </a:t>
            </a:r>
            <a:r>
              <a:rPr lang="en-US" sz="3000" dirty="0" err="1" smtClean="0">
                <a:latin typeface="Calibri" pitchFamily="34" charset="0"/>
              </a:rPr>
              <a:t>школе</a:t>
            </a:r>
            <a:r>
              <a:rPr lang="en-US" sz="3000" dirty="0" smtClean="0">
                <a:latin typeface="Calibri" pitchFamily="34" charset="0"/>
              </a:rPr>
              <a:t> </a:t>
            </a:r>
            <a:r>
              <a:rPr lang="en-US" sz="3000" dirty="0" err="1" smtClean="0">
                <a:latin typeface="Calibri" pitchFamily="34" charset="0"/>
              </a:rPr>
              <a:t>на</a:t>
            </a:r>
            <a:r>
              <a:rPr lang="en-US" sz="3000" dirty="0" smtClean="0">
                <a:latin typeface="Calibri" pitchFamily="34" charset="0"/>
              </a:rPr>
              <a:t> </a:t>
            </a:r>
            <a:r>
              <a:rPr lang="en-US" sz="3000" dirty="0" err="1" smtClean="0">
                <a:latin typeface="Calibri" pitchFamily="34" charset="0"/>
              </a:rPr>
              <a:t>такмичењу</a:t>
            </a:r>
            <a:r>
              <a:rPr lang="en-US" sz="3000" dirty="0" smtClean="0">
                <a:latin typeface="Calibri" pitchFamily="34" charset="0"/>
              </a:rPr>
              <a:t> </a:t>
            </a:r>
            <a:r>
              <a:rPr lang="en-US" sz="3000" i="1" dirty="0" smtClean="0">
                <a:latin typeface="Calibri" pitchFamily="34" charset="0"/>
              </a:rPr>
              <a:t>Create the Future</a:t>
            </a:r>
            <a:r>
              <a:rPr lang="en-US" sz="3000" dirty="0" smtClean="0">
                <a:latin typeface="Calibri" pitchFamily="34" charset="0"/>
              </a:rPr>
              <a:t>:</a:t>
            </a:r>
            <a:endParaRPr lang="en-US" sz="30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7467600" cy="4495800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en-US" sz="2800" dirty="0" smtClean="0">
                <a:latin typeface="Calibri" pitchFamily="34" charset="0"/>
              </a:rPr>
              <a:t>	</a:t>
            </a:r>
            <a:r>
              <a:rPr lang="en-US" sz="2000" dirty="0" err="1" smtClean="0">
                <a:latin typeface="Calibri" pitchFamily="34" charset="0"/>
              </a:rPr>
              <a:t>Такође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можете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учествовати</a:t>
            </a:r>
            <a:r>
              <a:rPr lang="en-US" sz="2000" dirty="0" smtClean="0">
                <a:latin typeface="Calibri" pitchFamily="34" charset="0"/>
              </a:rPr>
              <a:t> и </a:t>
            </a:r>
            <a:r>
              <a:rPr lang="en-US" sz="2000" dirty="0" err="1" smtClean="0">
                <a:latin typeface="Calibri" pitchFamily="34" charset="0"/>
              </a:rPr>
              <a:t>на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такмичењима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из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наставних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предмета</a:t>
            </a:r>
            <a:r>
              <a:rPr lang="en-US" sz="2000" dirty="0" smtClean="0">
                <a:latin typeface="Calibri" pitchFamily="34" charset="0"/>
              </a:rPr>
              <a:t>, </a:t>
            </a:r>
            <a:r>
              <a:rPr lang="en-US" sz="2000" dirty="0" err="1" smtClean="0">
                <a:latin typeface="Calibri" pitchFamily="34" charset="0"/>
              </a:rPr>
              <a:t>као</a:t>
            </a:r>
            <a:r>
              <a:rPr lang="en-US" sz="2000" dirty="0" smtClean="0">
                <a:latin typeface="Calibri" pitchFamily="34" charset="0"/>
              </a:rPr>
              <a:t> и </a:t>
            </a:r>
            <a:r>
              <a:rPr lang="en-US" sz="2000" dirty="0" err="1" smtClean="0">
                <a:latin typeface="Calibri" pitchFamily="34" charset="0"/>
              </a:rPr>
              <a:t>на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такмичењу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мултимедијалног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карактера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под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називом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b="1" i="1" dirty="0" smtClean="0">
                <a:latin typeface="Calibri" pitchFamily="34" charset="0"/>
              </a:rPr>
              <a:t>Create the Future</a:t>
            </a:r>
            <a:r>
              <a:rPr lang="en-US" sz="2000" dirty="0" smtClean="0">
                <a:latin typeface="Calibri" pitchFamily="34" charset="0"/>
              </a:rPr>
              <a:t>, </a:t>
            </a:r>
            <a:r>
              <a:rPr lang="en-US" sz="2000" dirty="0" err="1" smtClean="0">
                <a:latin typeface="Calibri" pitchFamily="34" charset="0"/>
              </a:rPr>
              <a:t>које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сваке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године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организује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компанија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i="1" dirty="0" smtClean="0">
                <a:latin typeface="Calibri" pitchFamily="34" charset="0"/>
              </a:rPr>
              <a:t>Siemens (Generation 21). </a:t>
            </a:r>
          </a:p>
          <a:p>
            <a:pPr lvl="0">
              <a:buNone/>
            </a:pPr>
            <a:r>
              <a:rPr lang="en-US" sz="2000" i="1" dirty="0" smtClean="0">
                <a:latin typeface="Calibri" pitchFamily="34" charset="0"/>
              </a:rPr>
              <a:t>       </a:t>
            </a:r>
            <a:r>
              <a:rPr lang="en-US" sz="2000" dirty="0" err="1" smtClean="0">
                <a:latin typeface="Calibri" pitchFamily="34" charset="0"/>
              </a:rPr>
              <a:t>Зашто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вам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ово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посебно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напомињемо</a:t>
            </a:r>
            <a:r>
              <a:rPr lang="en-US" sz="2000" dirty="0" smtClean="0">
                <a:latin typeface="Calibri" pitchFamily="34" charset="0"/>
              </a:rPr>
              <a:t>? </a:t>
            </a:r>
          </a:p>
          <a:p>
            <a:pPr lvl="0">
              <a:buNone/>
            </a:pPr>
            <a:r>
              <a:rPr lang="en-US" sz="2000" dirty="0" smtClean="0">
                <a:latin typeface="Calibri" pitchFamily="34" charset="0"/>
              </a:rPr>
              <a:t>	</a:t>
            </a:r>
            <a:r>
              <a:rPr lang="en-US" sz="2000" dirty="0" err="1" smtClean="0">
                <a:latin typeface="Calibri" pitchFamily="34" charset="0"/>
              </a:rPr>
              <a:t>Зато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што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су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наши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ученици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остварили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значајан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успех</a:t>
            </a:r>
            <a:r>
              <a:rPr lang="en-US" sz="2000" dirty="0" smtClean="0">
                <a:latin typeface="Calibri" pitchFamily="34" charset="0"/>
              </a:rPr>
              <a:t> у </a:t>
            </a:r>
            <a:r>
              <a:rPr lang="en-US" sz="2000" dirty="0" err="1" smtClean="0">
                <a:latin typeface="Calibri" pitchFamily="34" charset="0"/>
              </a:rPr>
              <a:t>овом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такмичењу</a:t>
            </a:r>
            <a:r>
              <a:rPr lang="en-US" sz="2000" dirty="0" smtClean="0">
                <a:latin typeface="Calibri" pitchFamily="34" charset="0"/>
              </a:rPr>
              <a:t>, </a:t>
            </a:r>
            <a:r>
              <a:rPr lang="en-US" sz="2000" dirty="0" err="1" smtClean="0">
                <a:latin typeface="Calibri" pitchFamily="34" charset="0"/>
              </a:rPr>
              <a:t>које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је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државног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нивоа</a:t>
            </a:r>
            <a:r>
              <a:rPr lang="en-US" sz="2000" dirty="0" smtClean="0">
                <a:latin typeface="Calibri" pitchFamily="34" charset="0"/>
              </a:rPr>
              <a:t> и </a:t>
            </a:r>
            <a:r>
              <a:rPr lang="en-US" sz="2000" dirty="0" err="1" smtClean="0">
                <a:latin typeface="Calibri" pitchFamily="34" charset="0"/>
              </a:rPr>
              <a:t>где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учествује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више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од</a:t>
            </a:r>
            <a:r>
              <a:rPr lang="en-US" sz="2000" dirty="0" smtClean="0">
                <a:latin typeface="Calibri" pitchFamily="34" charset="0"/>
              </a:rPr>
              <a:t> 300 </a:t>
            </a:r>
            <a:r>
              <a:rPr lang="en-US" sz="2000" dirty="0" err="1" smtClean="0">
                <a:latin typeface="Calibri" pitchFamily="34" charset="0"/>
              </a:rPr>
              <a:t>тимова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који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представљају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своје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школе</a:t>
            </a:r>
            <a:r>
              <a:rPr lang="en-US" sz="2000" dirty="0" smtClean="0">
                <a:latin typeface="Calibri" pitchFamily="34" charset="0"/>
              </a:rPr>
              <a:t>.</a:t>
            </a:r>
          </a:p>
          <a:p>
            <a:pPr lvl="0">
              <a:buNone/>
            </a:pPr>
            <a:r>
              <a:rPr lang="en-US" sz="2000" dirty="0" smtClean="0">
                <a:latin typeface="Calibri" pitchFamily="34" charset="0"/>
              </a:rPr>
              <a:t>	</a:t>
            </a:r>
            <a:r>
              <a:rPr lang="en-US" sz="2000" dirty="0" err="1" smtClean="0">
                <a:latin typeface="Calibri" pitchFamily="34" charset="0"/>
              </a:rPr>
              <a:t>Групе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ученика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Електротехничара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рачунара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наше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школе</a:t>
            </a:r>
            <a:r>
              <a:rPr lang="en-US" sz="2000" dirty="0" smtClean="0">
                <a:latin typeface="Calibri" pitchFamily="34" charset="0"/>
              </a:rPr>
              <a:t> (</a:t>
            </a:r>
            <a:r>
              <a:rPr lang="en-US" sz="2000" dirty="0" err="1" smtClean="0">
                <a:latin typeface="Calibri" pitchFamily="34" charset="0"/>
              </a:rPr>
              <a:t>генерације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</a:rPr>
              <a:t>1994. </a:t>
            </a:r>
            <a:r>
              <a:rPr lang="en-US" sz="2000" dirty="0" smtClean="0">
                <a:latin typeface="Calibri" pitchFamily="34" charset="0"/>
              </a:rPr>
              <a:t>и 1995.) </a:t>
            </a:r>
            <a:r>
              <a:rPr lang="en-US" sz="2000" dirty="0" err="1" smtClean="0">
                <a:latin typeface="Calibri" pitchFamily="34" charset="0"/>
              </a:rPr>
              <a:t>су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својим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радом</a:t>
            </a:r>
            <a:r>
              <a:rPr lang="en-US" sz="2000" dirty="0" smtClean="0">
                <a:latin typeface="Calibri" pitchFamily="34" charset="0"/>
              </a:rPr>
              <a:t>, 2010. и 2011. </a:t>
            </a:r>
            <a:r>
              <a:rPr lang="en-US" sz="2000" dirty="0" err="1" smtClean="0">
                <a:latin typeface="Calibri" pitchFamily="34" charset="0"/>
              </a:rPr>
              <a:t>године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забележиле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велики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успех</a:t>
            </a:r>
            <a:r>
              <a:rPr lang="en-US" sz="2000" dirty="0" smtClean="0">
                <a:latin typeface="Calibri" pitchFamily="34" charset="0"/>
              </a:rPr>
              <a:t> и </a:t>
            </a:r>
            <a:r>
              <a:rPr lang="en-US" sz="2000" dirty="0" err="1" smtClean="0">
                <a:latin typeface="Calibri" pitchFamily="34" charset="0"/>
              </a:rPr>
              <a:t>оставиле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траг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на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овом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такмичењу</a:t>
            </a:r>
            <a:r>
              <a:rPr lang="en-US" sz="2000" dirty="0" smtClean="0">
                <a:latin typeface="Calibri" pitchFamily="34" charset="0"/>
              </a:rPr>
              <a:t>. </a:t>
            </a:r>
            <a:r>
              <a:rPr lang="en-US" sz="2000" dirty="0" err="1" smtClean="0">
                <a:latin typeface="Calibri" pitchFamily="34" charset="0"/>
              </a:rPr>
              <a:t>Тим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i="1" dirty="0" smtClean="0">
                <a:latin typeface="Calibri" pitchFamily="34" charset="0"/>
              </a:rPr>
              <a:t>3D Animators (94)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је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освојио</a:t>
            </a:r>
            <a:r>
              <a:rPr lang="en-US" sz="2000" dirty="0" smtClean="0">
                <a:latin typeface="Calibri" pitchFamily="34" charset="0"/>
              </a:rPr>
              <a:t> 9. </a:t>
            </a:r>
            <a:r>
              <a:rPr lang="en-US" sz="2000" dirty="0" err="1" smtClean="0">
                <a:latin typeface="Calibri" pitchFamily="34" charset="0"/>
              </a:rPr>
              <a:t>место</a:t>
            </a:r>
            <a:r>
              <a:rPr lang="en-US" sz="2000" dirty="0" smtClean="0">
                <a:latin typeface="Calibri" pitchFamily="34" charset="0"/>
              </a:rPr>
              <a:t> и </a:t>
            </a:r>
            <a:r>
              <a:rPr lang="en-US" sz="2000" dirty="0" err="1" smtClean="0">
                <a:latin typeface="Calibri" pitchFamily="34" charset="0"/>
              </a:rPr>
              <a:t>тиме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просветлио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име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наше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школе</a:t>
            </a:r>
            <a:r>
              <a:rPr lang="en-US" sz="2000" dirty="0" smtClean="0">
                <a:latin typeface="Calibri" pitchFamily="34" charset="0"/>
              </a:rPr>
              <a:t>, у </a:t>
            </a:r>
            <a:r>
              <a:rPr lang="en-US" sz="2000" dirty="0" err="1" smtClean="0">
                <a:latin typeface="Calibri" pitchFamily="34" charset="0"/>
              </a:rPr>
              <a:t>конкуренцији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са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школама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доста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већих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градова</a:t>
            </a:r>
            <a:r>
              <a:rPr lang="en-US" sz="2000" dirty="0" smtClean="0">
                <a:latin typeface="Calibri" pitchFamily="34" charset="0"/>
              </a:rPr>
              <a:t>.   </a:t>
            </a:r>
          </a:p>
          <a:p>
            <a:endParaRPr lang="en-US" dirty="0"/>
          </a:p>
        </p:txBody>
      </p:sp>
      <p:sp>
        <p:nvSpPr>
          <p:cNvPr id="5" name="Smiley Face 4"/>
          <p:cNvSpPr/>
          <p:nvPr/>
        </p:nvSpPr>
        <p:spPr>
          <a:xfrm>
            <a:off x="6248400" y="5638800"/>
            <a:ext cx="304800" cy="304800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tf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819400" y="0"/>
            <a:ext cx="5943600" cy="64815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50" name="Picture 2" descr="C:\Documents and Settings\Srdjan\My Documents\Downloads\12860_Create the Future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2738954" cy="1371600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5715000"/>
            <a:ext cx="1828800" cy="914400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467600" cy="1143000"/>
          </a:xfrm>
        </p:spPr>
        <p:txBody>
          <a:bodyPr>
            <a:noAutofit/>
          </a:bodyPr>
          <a:lstStyle/>
          <a:p>
            <a:r>
              <a:rPr lang="en-US" sz="3000" dirty="0" err="1" smtClean="0">
                <a:latin typeface="Calibri" pitchFamily="34" charset="0"/>
              </a:rPr>
              <a:t>Турнири</a:t>
            </a:r>
            <a:r>
              <a:rPr lang="en-US" sz="3000" dirty="0" smtClean="0">
                <a:latin typeface="Calibri" pitchFamily="34" charset="0"/>
              </a:rPr>
              <a:t> </a:t>
            </a:r>
            <a:r>
              <a:rPr lang="en-US" sz="3000" dirty="0" err="1" smtClean="0">
                <a:latin typeface="Calibri" pitchFamily="34" charset="0"/>
              </a:rPr>
              <a:t>који</a:t>
            </a:r>
            <a:r>
              <a:rPr lang="en-US" sz="3000" dirty="0" smtClean="0">
                <a:latin typeface="Calibri" pitchFamily="34" charset="0"/>
              </a:rPr>
              <a:t> </a:t>
            </a:r>
            <a:r>
              <a:rPr lang="en-US" sz="3000" dirty="0" err="1" smtClean="0">
                <a:latin typeface="Calibri" pitchFamily="34" charset="0"/>
              </a:rPr>
              <a:t>се</a:t>
            </a:r>
            <a:r>
              <a:rPr lang="en-US" sz="3000" dirty="0" smtClean="0">
                <a:latin typeface="Calibri" pitchFamily="34" charset="0"/>
              </a:rPr>
              <a:t> </a:t>
            </a:r>
            <a:r>
              <a:rPr lang="en-US" sz="3000" dirty="0" err="1" smtClean="0">
                <a:latin typeface="Calibri" pitchFamily="34" charset="0"/>
              </a:rPr>
              <a:t>традиционално</a:t>
            </a:r>
            <a:r>
              <a:rPr lang="en-US" sz="3000" dirty="0" smtClean="0">
                <a:latin typeface="Calibri" pitchFamily="34" charset="0"/>
              </a:rPr>
              <a:t> </a:t>
            </a:r>
            <a:r>
              <a:rPr lang="en-US" sz="3000" dirty="0" err="1" smtClean="0">
                <a:latin typeface="Calibri" pitchFamily="34" charset="0"/>
              </a:rPr>
              <a:t>одржавају</a:t>
            </a:r>
            <a:r>
              <a:rPr lang="en-US" sz="3000" dirty="0" smtClean="0">
                <a:latin typeface="Calibri" pitchFamily="34" charset="0"/>
              </a:rPr>
              <a:t> </a:t>
            </a:r>
            <a:r>
              <a:rPr lang="en-US" sz="3000" dirty="0" err="1" smtClean="0">
                <a:latin typeface="Calibri" pitchFamily="34" charset="0"/>
              </a:rPr>
              <a:t>сваке</a:t>
            </a:r>
            <a:r>
              <a:rPr lang="en-US" sz="3000" dirty="0" smtClean="0">
                <a:latin typeface="Calibri" pitchFamily="34" charset="0"/>
              </a:rPr>
              <a:t> </a:t>
            </a:r>
            <a:r>
              <a:rPr lang="en-US" sz="3000" dirty="0" err="1" smtClean="0">
                <a:latin typeface="Calibri" pitchFamily="34" charset="0"/>
              </a:rPr>
              <a:t>године</a:t>
            </a:r>
            <a:r>
              <a:rPr lang="en-US" sz="3000" dirty="0" smtClean="0">
                <a:latin typeface="Calibri" pitchFamily="34" charset="0"/>
              </a:rPr>
              <a:t> у </a:t>
            </a:r>
            <a:r>
              <a:rPr lang="en-US" sz="3000" dirty="0" err="1" smtClean="0">
                <a:latin typeface="Calibri" pitchFamily="34" charset="0"/>
              </a:rPr>
              <a:t>нашој</a:t>
            </a:r>
            <a:r>
              <a:rPr lang="en-US" sz="3000" dirty="0" smtClean="0">
                <a:latin typeface="Calibri" pitchFamily="34" charset="0"/>
              </a:rPr>
              <a:t> </a:t>
            </a:r>
            <a:r>
              <a:rPr lang="en-US" sz="3000" dirty="0" err="1" smtClean="0">
                <a:latin typeface="Calibri" pitchFamily="34" charset="0"/>
              </a:rPr>
              <a:t>школи</a:t>
            </a:r>
            <a:r>
              <a:rPr lang="en-US" sz="3000" dirty="0" smtClean="0">
                <a:latin typeface="Calibri" pitchFamily="34" charset="0"/>
              </a:rPr>
              <a:t>, у </a:t>
            </a:r>
            <a:r>
              <a:rPr lang="en-US" sz="3000" dirty="0" err="1" smtClean="0">
                <a:latin typeface="Calibri" pitchFamily="34" charset="0"/>
              </a:rPr>
              <a:t>сарадњи</a:t>
            </a:r>
            <a:r>
              <a:rPr lang="en-US" sz="3000" dirty="0" smtClean="0">
                <a:latin typeface="Calibri" pitchFamily="34" charset="0"/>
              </a:rPr>
              <a:t> </a:t>
            </a:r>
            <a:r>
              <a:rPr lang="en-US" sz="3000" dirty="0" err="1" smtClean="0">
                <a:latin typeface="Calibri" pitchFamily="34" charset="0"/>
              </a:rPr>
              <a:t>са</a:t>
            </a:r>
            <a:r>
              <a:rPr lang="en-US" sz="3000" dirty="0" smtClean="0">
                <a:latin typeface="Calibri" pitchFamily="34" charset="0"/>
              </a:rPr>
              <a:t> </a:t>
            </a:r>
            <a:r>
              <a:rPr lang="en-US" sz="3000" dirty="0" err="1" smtClean="0">
                <a:latin typeface="Calibri" pitchFamily="34" charset="0"/>
              </a:rPr>
              <a:t>Канцеларијом</a:t>
            </a:r>
            <a:r>
              <a:rPr lang="en-US" sz="3000" dirty="0" smtClean="0">
                <a:latin typeface="Calibri" pitchFamily="34" charset="0"/>
              </a:rPr>
              <a:t> </a:t>
            </a:r>
            <a:r>
              <a:rPr lang="en-US" sz="3000" dirty="0" err="1" smtClean="0">
                <a:latin typeface="Calibri" pitchFamily="34" charset="0"/>
              </a:rPr>
              <a:t>за</a:t>
            </a:r>
            <a:r>
              <a:rPr lang="en-US" sz="3000" dirty="0" smtClean="0">
                <a:latin typeface="Calibri" pitchFamily="34" charset="0"/>
              </a:rPr>
              <a:t> </a:t>
            </a:r>
            <a:r>
              <a:rPr lang="en-US" sz="3000" dirty="0" err="1" smtClean="0">
                <a:latin typeface="Calibri" pitchFamily="34" charset="0"/>
              </a:rPr>
              <a:t>младе</a:t>
            </a:r>
            <a:r>
              <a:rPr lang="en-US" sz="3000" dirty="0" smtClean="0">
                <a:latin typeface="Calibri" pitchFamily="34" charset="0"/>
              </a:rPr>
              <a:t>:</a:t>
            </a:r>
            <a:endParaRPr lang="en-US" sz="3000" dirty="0">
              <a:latin typeface="Calibri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800600" cy="2514600"/>
          </a:xfrm>
        </p:spPr>
        <p:txBody>
          <a:bodyPr>
            <a:normAutofit/>
          </a:bodyPr>
          <a:lstStyle/>
          <a:p>
            <a:r>
              <a:rPr lang="en-US" sz="2500" dirty="0" err="1" smtClean="0">
                <a:latin typeface="Calibri" pitchFamily="34" charset="0"/>
              </a:rPr>
              <a:t>Турнир</a:t>
            </a:r>
            <a:r>
              <a:rPr lang="en-US" sz="2500" dirty="0" smtClean="0">
                <a:latin typeface="Calibri" pitchFamily="34" charset="0"/>
              </a:rPr>
              <a:t> у </a:t>
            </a:r>
            <a:r>
              <a:rPr lang="en-US" sz="2500" dirty="0" err="1" smtClean="0">
                <a:latin typeface="Calibri" pitchFamily="34" charset="0"/>
              </a:rPr>
              <a:t>малом</a:t>
            </a:r>
            <a:r>
              <a:rPr lang="en-US" sz="2500" dirty="0" smtClean="0">
                <a:latin typeface="Calibri" pitchFamily="34" charset="0"/>
              </a:rPr>
              <a:t> </a:t>
            </a:r>
            <a:r>
              <a:rPr lang="en-US" sz="2500" dirty="0" err="1" smtClean="0">
                <a:latin typeface="Calibri" pitchFamily="34" charset="0"/>
              </a:rPr>
              <a:t>фудбалу</a:t>
            </a:r>
            <a:endParaRPr lang="en-US" sz="2500" dirty="0" smtClean="0">
              <a:latin typeface="Calibri" pitchFamily="34" charset="0"/>
            </a:endParaRPr>
          </a:p>
          <a:p>
            <a:r>
              <a:rPr lang="en-US" sz="2500" dirty="0" err="1" smtClean="0">
                <a:latin typeface="Calibri" pitchFamily="34" charset="0"/>
              </a:rPr>
              <a:t>Турнир</a:t>
            </a:r>
            <a:r>
              <a:rPr lang="en-US" sz="2500" dirty="0" smtClean="0">
                <a:latin typeface="Calibri" pitchFamily="34" charset="0"/>
              </a:rPr>
              <a:t> у </a:t>
            </a:r>
            <a:r>
              <a:rPr lang="en-US" sz="2500" dirty="0" err="1" smtClean="0">
                <a:latin typeface="Calibri" pitchFamily="34" charset="0"/>
              </a:rPr>
              <a:t>баскету</a:t>
            </a:r>
            <a:endParaRPr lang="en-US" sz="2500" dirty="0" smtClean="0">
              <a:latin typeface="Calibri" pitchFamily="34" charset="0"/>
            </a:endParaRPr>
          </a:p>
          <a:p>
            <a:r>
              <a:rPr lang="en-US" sz="2500" dirty="0" err="1" smtClean="0">
                <a:latin typeface="Calibri" pitchFamily="34" charset="0"/>
              </a:rPr>
              <a:t>Турнир</a:t>
            </a:r>
            <a:r>
              <a:rPr lang="en-US" sz="2500" dirty="0" smtClean="0">
                <a:latin typeface="Calibri" pitchFamily="34" charset="0"/>
              </a:rPr>
              <a:t> у </a:t>
            </a:r>
            <a:r>
              <a:rPr lang="en-US" sz="2500" dirty="0" err="1" smtClean="0">
                <a:latin typeface="Calibri" pitchFamily="34" charset="0"/>
              </a:rPr>
              <a:t>рукомету</a:t>
            </a:r>
            <a:endParaRPr lang="en-US" sz="2500" dirty="0" smtClean="0">
              <a:latin typeface="Calibri" pitchFamily="34" charset="0"/>
            </a:endParaRPr>
          </a:p>
          <a:p>
            <a:r>
              <a:rPr lang="en-US" sz="2500" dirty="0" err="1" smtClean="0">
                <a:latin typeface="Calibri" pitchFamily="34" charset="0"/>
              </a:rPr>
              <a:t>Турнир</a:t>
            </a:r>
            <a:r>
              <a:rPr lang="en-US" sz="2500" dirty="0" smtClean="0">
                <a:latin typeface="Calibri" pitchFamily="34" charset="0"/>
              </a:rPr>
              <a:t> у </a:t>
            </a:r>
            <a:r>
              <a:rPr lang="en-US" sz="2500" dirty="0" err="1" smtClean="0">
                <a:latin typeface="Calibri" pitchFamily="34" charset="0"/>
              </a:rPr>
              <a:t>стоном</a:t>
            </a:r>
            <a:r>
              <a:rPr lang="en-US" sz="2500" dirty="0" smtClean="0">
                <a:latin typeface="Calibri" pitchFamily="34" charset="0"/>
              </a:rPr>
              <a:t> – </a:t>
            </a:r>
            <a:r>
              <a:rPr lang="en-US" sz="2500" dirty="0" err="1" smtClean="0">
                <a:latin typeface="Calibri" pitchFamily="34" charset="0"/>
              </a:rPr>
              <a:t>тенису</a:t>
            </a:r>
            <a:endParaRPr lang="en-US" sz="2500" dirty="0" smtClean="0">
              <a:latin typeface="Calibri" pitchFamily="34" charset="0"/>
            </a:endParaRPr>
          </a:p>
          <a:p>
            <a:endParaRPr lang="en-US" sz="2500" dirty="0" smtClean="0">
              <a:latin typeface="Calibri" pitchFamily="34" charset="0"/>
            </a:endParaRPr>
          </a:p>
          <a:p>
            <a:endParaRPr lang="en-US" sz="2500" dirty="0">
              <a:latin typeface="Calibri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4038600"/>
            <a:ext cx="7467600" cy="1143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5" name="Picture 4" descr="162617_133566176703791_100001512297035_211063_568299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1447800"/>
            <a:ext cx="3080599" cy="4267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876800" y="58674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 smtClean="0">
                <a:latin typeface="Calibri" pitchFamily="34" charset="0"/>
              </a:rPr>
              <a:t>Освајачи</a:t>
            </a:r>
            <a:r>
              <a:rPr lang="en-US" i="1" dirty="0" smtClean="0">
                <a:latin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</a:rPr>
              <a:t>турнира</a:t>
            </a:r>
            <a:r>
              <a:rPr lang="en-US" i="1" dirty="0" smtClean="0">
                <a:latin typeface="Calibri" pitchFamily="34" charset="0"/>
              </a:rPr>
              <a:t> 2010. </a:t>
            </a:r>
            <a:r>
              <a:rPr lang="en-US" i="1" dirty="0" err="1" smtClean="0">
                <a:latin typeface="Calibri" pitchFamily="34" charset="0"/>
              </a:rPr>
              <a:t>године</a:t>
            </a:r>
            <a:r>
              <a:rPr lang="en-US" i="1" dirty="0" smtClean="0">
                <a:latin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</a:rPr>
              <a:t>одељење</a:t>
            </a:r>
            <a:r>
              <a:rPr lang="en-US" i="1" dirty="0" smtClean="0">
                <a:latin typeface="Calibri" pitchFamily="34" charset="0"/>
              </a:rPr>
              <a:t> Е21 (94)</a:t>
            </a:r>
            <a:endParaRPr lang="en-US" i="1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54864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latin typeface="Calibri" pitchFamily="34" charset="0"/>
              </a:rPr>
              <a:t>Eкскурзија</a:t>
            </a:r>
            <a:r>
              <a:rPr lang="en-US" i="1" dirty="0" smtClean="0">
                <a:latin typeface="Calibri" pitchFamily="34" charset="0"/>
              </a:rPr>
              <a:t>, 2012. (</a:t>
            </a:r>
            <a:r>
              <a:rPr lang="en-US" i="1" dirty="0" err="1" smtClean="0">
                <a:latin typeface="Calibri" pitchFamily="34" charset="0"/>
              </a:rPr>
              <a:t>Братислава</a:t>
            </a:r>
            <a:r>
              <a:rPr lang="en-US" i="1" dirty="0" smtClean="0">
                <a:latin typeface="Calibri" pitchFamily="34" charset="0"/>
              </a:rPr>
              <a:t>, </a:t>
            </a:r>
            <a:r>
              <a:rPr lang="en-US" i="1" dirty="0" err="1" smtClean="0">
                <a:latin typeface="Calibri" pitchFamily="34" charset="0"/>
              </a:rPr>
              <a:t>Праг</a:t>
            </a:r>
            <a:r>
              <a:rPr lang="en-US" i="1" dirty="0" smtClean="0">
                <a:latin typeface="Calibri" pitchFamily="34" charset="0"/>
              </a:rPr>
              <a:t>, </a:t>
            </a:r>
            <a:r>
              <a:rPr lang="en-US" i="1" dirty="0" err="1" smtClean="0">
                <a:latin typeface="Calibri" pitchFamily="34" charset="0"/>
              </a:rPr>
              <a:t>Беч</a:t>
            </a:r>
            <a:r>
              <a:rPr lang="en-US" i="1" dirty="0" smtClean="0">
                <a:latin typeface="Calibri" pitchFamily="34" charset="0"/>
              </a:rPr>
              <a:t>, 93/94)</a:t>
            </a:r>
            <a:endParaRPr lang="en-US" i="1" dirty="0">
              <a:latin typeface="Calibri" pitchFamily="34" charset="0"/>
            </a:endParaRPr>
          </a:p>
        </p:txBody>
      </p:sp>
      <p:pic>
        <p:nvPicPr>
          <p:cNvPr id="8" name="Content Placeholder 7" descr="564241_3854855620668_1556649660_3035635_1261518841_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828800"/>
            <a:ext cx="3657600" cy="33516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Content Placeholder 8" descr="309997_411342725554637_100000367388814_1338104_1673685466_n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828800"/>
            <a:ext cx="3841101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95801" y="-1"/>
            <a:ext cx="4648200" cy="35052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4510485" cy="350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2600" y="3504160"/>
            <a:ext cx="5943600" cy="33538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52400" y="4419600"/>
            <a:ext cx="144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i="1" dirty="0" err="1" smtClean="0">
                <a:latin typeface="Calibri" pitchFamily="34" charset="0"/>
              </a:rPr>
              <a:t>Акција</a:t>
            </a:r>
            <a:r>
              <a:rPr lang="en-US" sz="1500" i="1" dirty="0" smtClean="0">
                <a:latin typeface="Calibri" pitchFamily="34" charset="0"/>
              </a:rPr>
              <a:t> </a:t>
            </a:r>
            <a:r>
              <a:rPr lang="en-US" sz="1500" i="1" dirty="0" err="1" smtClean="0">
                <a:latin typeface="Calibri" pitchFamily="34" charset="0"/>
              </a:rPr>
              <a:t>цртања</a:t>
            </a:r>
            <a:r>
              <a:rPr lang="en-US" sz="1500" i="1" dirty="0" smtClean="0">
                <a:latin typeface="Calibri" pitchFamily="34" charset="0"/>
              </a:rPr>
              <a:t> </a:t>
            </a:r>
            <a:r>
              <a:rPr lang="en-US" sz="1500" i="1" dirty="0" err="1" smtClean="0">
                <a:latin typeface="Calibri" pitchFamily="34" charset="0"/>
              </a:rPr>
              <a:t>графита</a:t>
            </a:r>
            <a:r>
              <a:rPr lang="en-US" sz="1500" i="1" dirty="0" smtClean="0">
                <a:latin typeface="Calibri" pitchFamily="34" charset="0"/>
              </a:rPr>
              <a:t> у </a:t>
            </a:r>
            <a:r>
              <a:rPr lang="en-US" sz="1500" i="1" dirty="0" err="1" smtClean="0">
                <a:latin typeface="Calibri" pitchFamily="34" charset="0"/>
              </a:rPr>
              <a:t>сарадњи</a:t>
            </a:r>
            <a:r>
              <a:rPr lang="en-US" sz="1500" i="1" dirty="0" smtClean="0">
                <a:latin typeface="Calibri" pitchFamily="34" charset="0"/>
              </a:rPr>
              <a:t> </a:t>
            </a:r>
            <a:r>
              <a:rPr lang="en-US" sz="1500" i="1" dirty="0" err="1" smtClean="0">
                <a:latin typeface="Calibri" pitchFamily="34" charset="0"/>
              </a:rPr>
              <a:t>са</a:t>
            </a:r>
            <a:r>
              <a:rPr lang="en-US" sz="1500" i="1" dirty="0" smtClean="0">
                <a:latin typeface="Calibri" pitchFamily="34" charset="0"/>
              </a:rPr>
              <a:t> </a:t>
            </a:r>
            <a:r>
              <a:rPr lang="en-US" sz="1500" i="1" dirty="0" err="1" smtClean="0">
                <a:latin typeface="Calibri" pitchFamily="34" charset="0"/>
              </a:rPr>
              <a:t>Канцеларијом</a:t>
            </a:r>
            <a:r>
              <a:rPr lang="en-US" sz="1500" i="1" dirty="0" smtClean="0">
                <a:latin typeface="Calibri" pitchFamily="34" charset="0"/>
              </a:rPr>
              <a:t> </a:t>
            </a:r>
            <a:r>
              <a:rPr lang="en-US" sz="1500" i="1" dirty="0" err="1" smtClean="0">
                <a:latin typeface="Calibri" pitchFamily="34" charset="0"/>
              </a:rPr>
              <a:t>за</a:t>
            </a:r>
            <a:r>
              <a:rPr lang="en-US" sz="1500" i="1" dirty="0" smtClean="0">
                <a:latin typeface="Calibri" pitchFamily="34" charset="0"/>
              </a:rPr>
              <a:t> </a:t>
            </a:r>
            <a:r>
              <a:rPr lang="en-US" sz="1500" i="1" dirty="0" err="1" smtClean="0">
                <a:latin typeface="Calibri" pitchFamily="34" charset="0"/>
              </a:rPr>
              <a:t>младе</a:t>
            </a:r>
            <a:r>
              <a:rPr lang="en-US" sz="1500" i="1" dirty="0" smtClean="0">
                <a:latin typeface="Calibri" pitchFamily="34" charset="0"/>
              </a:rPr>
              <a:t>, 2011.</a:t>
            </a:r>
            <a:endParaRPr lang="en-US" sz="1500" i="1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1"/>
            <a:ext cx="8229600" cy="464820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sz="2500" dirty="0" smtClean="0">
                <a:latin typeface="Calibri" pitchFamily="34" charset="0"/>
              </a:rPr>
              <a:t>	</a:t>
            </a:r>
            <a:r>
              <a:rPr lang="en-US" sz="2500" dirty="0" err="1" smtClean="0">
                <a:latin typeface="Calibri" pitchFamily="34" charset="0"/>
              </a:rPr>
              <a:t>Рачунари</a:t>
            </a:r>
            <a:r>
              <a:rPr lang="en-US" sz="2500" dirty="0" smtClean="0">
                <a:latin typeface="Calibri" pitchFamily="34" charset="0"/>
              </a:rPr>
              <a:t> и </a:t>
            </a:r>
            <a:r>
              <a:rPr lang="en-US" sz="2500" dirty="0" err="1" smtClean="0">
                <a:latin typeface="Calibri" pitchFamily="34" charset="0"/>
              </a:rPr>
              <a:t>технологија</a:t>
            </a:r>
            <a:r>
              <a:rPr lang="en-US" sz="2500" dirty="0" smtClean="0">
                <a:latin typeface="Calibri" pitchFamily="34" charset="0"/>
              </a:rPr>
              <a:t> </a:t>
            </a:r>
            <a:r>
              <a:rPr lang="en-US" sz="2500" dirty="0" err="1" smtClean="0">
                <a:latin typeface="Calibri" pitchFamily="34" charset="0"/>
              </a:rPr>
              <a:t>су</a:t>
            </a:r>
            <a:r>
              <a:rPr lang="en-US" sz="2500" dirty="0" smtClean="0">
                <a:latin typeface="Calibri" pitchFamily="34" charset="0"/>
              </a:rPr>
              <a:t> </a:t>
            </a:r>
            <a:r>
              <a:rPr lang="en-US" sz="2500" dirty="0" err="1" smtClean="0">
                <a:latin typeface="Calibri" pitchFamily="34" charset="0"/>
              </a:rPr>
              <a:t>будућност</a:t>
            </a:r>
            <a:r>
              <a:rPr lang="en-US" sz="2500" dirty="0" smtClean="0">
                <a:latin typeface="Calibri" pitchFamily="34" charset="0"/>
              </a:rPr>
              <a:t> </a:t>
            </a:r>
            <a:r>
              <a:rPr lang="en-US" sz="2500" dirty="0" err="1" smtClean="0">
                <a:latin typeface="Calibri" pitchFamily="34" charset="0"/>
              </a:rPr>
              <a:t>овог</a:t>
            </a:r>
            <a:r>
              <a:rPr lang="en-US" sz="2500" dirty="0" smtClean="0">
                <a:latin typeface="Calibri" pitchFamily="34" charset="0"/>
              </a:rPr>
              <a:t> </a:t>
            </a:r>
            <a:r>
              <a:rPr lang="en-US" sz="2500" dirty="0" err="1" smtClean="0">
                <a:latin typeface="Calibri" pitchFamily="34" charset="0"/>
              </a:rPr>
              <a:t>света</a:t>
            </a:r>
            <a:r>
              <a:rPr lang="en-US" sz="2500" dirty="0" smtClean="0">
                <a:latin typeface="Calibri" pitchFamily="34" charset="0"/>
              </a:rPr>
              <a:t>, </a:t>
            </a:r>
            <a:r>
              <a:rPr lang="en-US" sz="2500" dirty="0" err="1" smtClean="0">
                <a:latin typeface="Calibri" pitchFamily="34" charset="0"/>
              </a:rPr>
              <a:t>тако</a:t>
            </a:r>
            <a:r>
              <a:rPr lang="en-US" sz="2500" dirty="0" smtClean="0">
                <a:latin typeface="Calibri" pitchFamily="34" charset="0"/>
              </a:rPr>
              <a:t> </a:t>
            </a:r>
            <a:r>
              <a:rPr lang="en-US" sz="2500" dirty="0" err="1" smtClean="0">
                <a:latin typeface="Calibri" pitchFamily="34" charset="0"/>
              </a:rPr>
              <a:t>да</a:t>
            </a:r>
            <a:r>
              <a:rPr lang="en-US" sz="2500" dirty="0" smtClean="0">
                <a:latin typeface="Calibri" pitchFamily="34" charset="0"/>
              </a:rPr>
              <a:t> </a:t>
            </a:r>
            <a:r>
              <a:rPr lang="en-US" sz="2500" dirty="0" err="1" smtClean="0">
                <a:latin typeface="Calibri" pitchFamily="34" charset="0"/>
              </a:rPr>
              <a:t>вам</a:t>
            </a:r>
            <a:r>
              <a:rPr lang="en-US" sz="2500" dirty="0" smtClean="0">
                <a:latin typeface="Calibri" pitchFamily="34" charset="0"/>
              </a:rPr>
              <a:t> </a:t>
            </a:r>
            <a:r>
              <a:rPr lang="en-US" sz="2500" dirty="0" err="1" smtClean="0">
                <a:latin typeface="Calibri" pitchFamily="34" charset="0"/>
              </a:rPr>
              <a:t>на</a:t>
            </a:r>
            <a:r>
              <a:rPr lang="en-US" sz="2500" dirty="0" smtClean="0">
                <a:latin typeface="Calibri" pitchFamily="34" charset="0"/>
              </a:rPr>
              <a:t> </a:t>
            </a:r>
            <a:r>
              <a:rPr lang="en-US" sz="2500" dirty="0" err="1" smtClean="0">
                <a:latin typeface="Calibri" pitchFamily="34" charset="0"/>
              </a:rPr>
              <a:t>личну</a:t>
            </a:r>
            <a:r>
              <a:rPr lang="en-US" sz="2500" dirty="0" smtClean="0">
                <a:latin typeface="Calibri" pitchFamily="34" charset="0"/>
              </a:rPr>
              <a:t> </a:t>
            </a:r>
            <a:r>
              <a:rPr lang="en-US" sz="2500" dirty="0" err="1" smtClean="0">
                <a:latin typeface="Calibri" pitchFamily="34" charset="0"/>
              </a:rPr>
              <a:t>иницијативу</a:t>
            </a:r>
            <a:r>
              <a:rPr lang="en-US" sz="2500" dirty="0" smtClean="0">
                <a:latin typeface="Calibri" pitchFamily="34" charset="0"/>
              </a:rPr>
              <a:t> </a:t>
            </a:r>
            <a:r>
              <a:rPr lang="en-US" sz="2500" dirty="0" err="1" smtClean="0">
                <a:latin typeface="Calibri" pitchFamily="34" charset="0"/>
              </a:rPr>
              <a:t>дајемо</a:t>
            </a:r>
            <a:r>
              <a:rPr lang="en-US" sz="2500" dirty="0" smtClean="0">
                <a:latin typeface="Calibri" pitchFamily="34" charset="0"/>
              </a:rPr>
              <a:t> </a:t>
            </a:r>
            <a:r>
              <a:rPr lang="en-US" sz="2500" dirty="0" err="1" smtClean="0">
                <a:latin typeface="Calibri" pitchFamily="34" charset="0"/>
              </a:rPr>
              <a:t>препоруку</a:t>
            </a:r>
            <a:r>
              <a:rPr lang="en-US" sz="2500" dirty="0" smtClean="0">
                <a:latin typeface="Calibri" pitchFamily="34" charset="0"/>
              </a:rPr>
              <a:t> </a:t>
            </a:r>
            <a:r>
              <a:rPr lang="en-US" sz="2500" dirty="0" err="1" smtClean="0">
                <a:latin typeface="Calibri" pitchFamily="34" charset="0"/>
              </a:rPr>
              <a:t>да</a:t>
            </a:r>
            <a:r>
              <a:rPr lang="en-US" sz="2500" dirty="0" smtClean="0">
                <a:latin typeface="Calibri" pitchFamily="34" charset="0"/>
              </a:rPr>
              <a:t> </a:t>
            </a:r>
            <a:r>
              <a:rPr lang="en-US" sz="2500" dirty="0" err="1" smtClean="0">
                <a:latin typeface="Calibri" pitchFamily="34" charset="0"/>
              </a:rPr>
              <a:t>упишете</a:t>
            </a:r>
            <a:r>
              <a:rPr lang="en-US" sz="2500" dirty="0" smtClean="0">
                <a:latin typeface="Calibri" pitchFamily="34" charset="0"/>
              </a:rPr>
              <a:t> </a:t>
            </a:r>
            <a:r>
              <a:rPr lang="en-US" sz="2500" dirty="0" err="1" smtClean="0">
                <a:latin typeface="Calibri" pitchFamily="34" charset="0"/>
              </a:rPr>
              <a:t>овај</a:t>
            </a:r>
            <a:r>
              <a:rPr lang="en-US" sz="2500" dirty="0" smtClean="0">
                <a:latin typeface="Calibri" pitchFamily="34" charset="0"/>
              </a:rPr>
              <a:t> </a:t>
            </a:r>
            <a:r>
              <a:rPr lang="en-US" sz="2500" dirty="0" err="1" smtClean="0">
                <a:latin typeface="Calibri" pitchFamily="34" charset="0"/>
              </a:rPr>
              <a:t>смер</a:t>
            </a:r>
            <a:r>
              <a:rPr lang="en-US" sz="2500" dirty="0" smtClean="0">
                <a:latin typeface="Calibri" pitchFamily="34" charset="0"/>
              </a:rPr>
              <a:t>, </a:t>
            </a:r>
            <a:r>
              <a:rPr lang="en-US" sz="2500" dirty="0" err="1" smtClean="0">
                <a:latin typeface="Calibri" pitchFamily="34" charset="0"/>
              </a:rPr>
              <a:t>који</a:t>
            </a:r>
            <a:r>
              <a:rPr lang="en-US" sz="2500" dirty="0" smtClean="0">
                <a:latin typeface="Calibri" pitchFamily="34" charset="0"/>
              </a:rPr>
              <a:t> </a:t>
            </a:r>
            <a:r>
              <a:rPr lang="en-US" sz="2500" dirty="0" err="1" smtClean="0">
                <a:latin typeface="Calibri" pitchFamily="34" charset="0"/>
              </a:rPr>
              <a:t>ми</a:t>
            </a:r>
            <a:r>
              <a:rPr lang="en-US" sz="2500" dirty="0" smtClean="0">
                <a:latin typeface="Calibri" pitchFamily="34" charset="0"/>
              </a:rPr>
              <a:t> </a:t>
            </a:r>
            <a:r>
              <a:rPr lang="en-US" sz="2500" dirty="0" err="1" smtClean="0">
                <a:latin typeface="Calibri" pitchFamily="34" charset="0"/>
              </a:rPr>
              <a:t>ове</a:t>
            </a:r>
            <a:r>
              <a:rPr lang="en-US" sz="2500" dirty="0" smtClean="0">
                <a:latin typeface="Calibri" pitchFamily="34" charset="0"/>
              </a:rPr>
              <a:t> </a:t>
            </a:r>
            <a:r>
              <a:rPr lang="en-US" sz="2500" dirty="0" err="1" smtClean="0">
                <a:latin typeface="Calibri" pitchFamily="34" charset="0"/>
              </a:rPr>
              <a:t>године</a:t>
            </a:r>
            <a:r>
              <a:rPr lang="en-US" sz="2500" dirty="0" smtClean="0">
                <a:latin typeface="Calibri" pitchFamily="34" charset="0"/>
              </a:rPr>
              <a:t> </a:t>
            </a:r>
            <a:r>
              <a:rPr lang="en-US" sz="2500" dirty="0" err="1" smtClean="0">
                <a:latin typeface="Calibri" pitchFamily="34" charset="0"/>
              </a:rPr>
              <a:t>завршавамо</a:t>
            </a:r>
            <a:r>
              <a:rPr lang="en-US" sz="2500" dirty="0" smtClean="0">
                <a:latin typeface="Calibri" pitchFamily="34" charset="0"/>
              </a:rPr>
              <a:t>. </a:t>
            </a:r>
            <a:r>
              <a:rPr lang="en-US" sz="2500" dirty="0" err="1" smtClean="0">
                <a:latin typeface="Calibri" pitchFamily="34" charset="0"/>
              </a:rPr>
              <a:t>Имајте</a:t>
            </a:r>
            <a:r>
              <a:rPr lang="en-US" sz="2500" dirty="0" smtClean="0">
                <a:latin typeface="Calibri" pitchFamily="34" charset="0"/>
              </a:rPr>
              <a:t> </a:t>
            </a:r>
            <a:r>
              <a:rPr lang="en-US" sz="2500" dirty="0" err="1" smtClean="0">
                <a:latin typeface="Calibri" pitchFamily="34" charset="0"/>
              </a:rPr>
              <a:t>на</a:t>
            </a:r>
            <a:r>
              <a:rPr lang="en-US" sz="2500" dirty="0" smtClean="0">
                <a:latin typeface="Calibri" pitchFamily="34" charset="0"/>
              </a:rPr>
              <a:t> </a:t>
            </a:r>
            <a:r>
              <a:rPr lang="en-US" sz="2500" dirty="0" err="1" smtClean="0">
                <a:latin typeface="Calibri" pitchFamily="34" charset="0"/>
              </a:rPr>
              <a:t>уму</a:t>
            </a:r>
            <a:r>
              <a:rPr lang="en-US" sz="2500" dirty="0" smtClean="0">
                <a:latin typeface="Calibri" pitchFamily="34" charset="0"/>
              </a:rPr>
              <a:t> </a:t>
            </a:r>
            <a:r>
              <a:rPr lang="en-US" sz="2500" dirty="0" err="1" smtClean="0">
                <a:latin typeface="Calibri" pitchFamily="34" charset="0"/>
              </a:rPr>
              <a:t>да</a:t>
            </a:r>
            <a:r>
              <a:rPr lang="en-US" sz="2500" dirty="0" smtClean="0">
                <a:latin typeface="Calibri" pitchFamily="34" charset="0"/>
              </a:rPr>
              <a:t> </a:t>
            </a:r>
            <a:r>
              <a:rPr lang="en-US" sz="2500" dirty="0" err="1" smtClean="0">
                <a:latin typeface="Calibri" pitchFamily="34" charset="0"/>
              </a:rPr>
              <a:t>неће</a:t>
            </a:r>
            <a:r>
              <a:rPr lang="en-US" sz="2500" dirty="0" smtClean="0">
                <a:latin typeface="Calibri" pitchFamily="34" charset="0"/>
              </a:rPr>
              <a:t> </a:t>
            </a:r>
            <a:r>
              <a:rPr lang="en-US" sz="2500" dirty="0" err="1" smtClean="0">
                <a:latin typeface="Calibri" pitchFamily="34" charset="0"/>
              </a:rPr>
              <a:t>бити</a:t>
            </a:r>
            <a:r>
              <a:rPr lang="en-US" sz="2500" dirty="0" smtClean="0">
                <a:latin typeface="Calibri" pitchFamily="34" charset="0"/>
              </a:rPr>
              <a:t> </a:t>
            </a:r>
            <a:r>
              <a:rPr lang="en-US" sz="2500" dirty="0" err="1" smtClean="0">
                <a:latin typeface="Calibri" pitchFamily="34" charset="0"/>
              </a:rPr>
              <a:t>лако</a:t>
            </a:r>
            <a:r>
              <a:rPr lang="en-US" sz="2500" dirty="0" smtClean="0">
                <a:latin typeface="Calibri" pitchFamily="34" charset="0"/>
              </a:rPr>
              <a:t>, </a:t>
            </a:r>
            <a:r>
              <a:rPr lang="en-US" sz="2500" dirty="0" err="1" smtClean="0">
                <a:latin typeface="Calibri" pitchFamily="34" charset="0"/>
              </a:rPr>
              <a:t>али</a:t>
            </a:r>
            <a:r>
              <a:rPr lang="en-US" sz="2500" dirty="0" smtClean="0">
                <a:latin typeface="Calibri" pitchFamily="34" charset="0"/>
              </a:rPr>
              <a:t> </a:t>
            </a:r>
            <a:r>
              <a:rPr lang="en-US" sz="2500" dirty="0" err="1" smtClean="0">
                <a:latin typeface="Calibri" pitchFamily="34" charset="0"/>
              </a:rPr>
              <a:t>трудом</a:t>
            </a:r>
            <a:r>
              <a:rPr lang="en-US" sz="2500" dirty="0" smtClean="0">
                <a:latin typeface="Calibri" pitchFamily="34" charset="0"/>
              </a:rPr>
              <a:t> и </a:t>
            </a:r>
            <a:r>
              <a:rPr lang="en-US" sz="2500" dirty="0" err="1" smtClean="0">
                <a:latin typeface="Calibri" pitchFamily="34" charset="0"/>
              </a:rPr>
              <a:t>напором</a:t>
            </a:r>
            <a:r>
              <a:rPr lang="en-US" sz="2500" dirty="0" smtClean="0">
                <a:latin typeface="Calibri" pitchFamily="34" charset="0"/>
              </a:rPr>
              <a:t> </a:t>
            </a:r>
            <a:r>
              <a:rPr lang="en-US" sz="2500" dirty="0" err="1" smtClean="0">
                <a:latin typeface="Calibri" pitchFamily="34" charset="0"/>
              </a:rPr>
              <a:t>се</a:t>
            </a:r>
            <a:r>
              <a:rPr lang="en-US" sz="2500" dirty="0" smtClean="0">
                <a:latin typeface="Calibri" pitchFamily="34" charset="0"/>
              </a:rPr>
              <a:t> </a:t>
            </a:r>
            <a:r>
              <a:rPr lang="en-US" sz="2500" dirty="0" err="1" smtClean="0">
                <a:latin typeface="Calibri" pitchFamily="34" charset="0"/>
              </a:rPr>
              <a:t>може</a:t>
            </a:r>
            <a:r>
              <a:rPr lang="en-US" sz="2500" dirty="0" smtClean="0">
                <a:latin typeface="Calibri" pitchFamily="34" charset="0"/>
              </a:rPr>
              <a:t> </a:t>
            </a:r>
            <a:r>
              <a:rPr lang="en-US" sz="2500" dirty="0" err="1" smtClean="0">
                <a:latin typeface="Calibri" pitchFamily="34" charset="0"/>
              </a:rPr>
              <a:t>све</a:t>
            </a:r>
            <a:r>
              <a:rPr lang="en-US" sz="2500" dirty="0" smtClean="0">
                <a:latin typeface="Calibri" pitchFamily="34" charset="0"/>
              </a:rPr>
              <a:t> </a:t>
            </a:r>
            <a:r>
              <a:rPr lang="en-US" sz="2500" dirty="0" err="1" smtClean="0">
                <a:latin typeface="Calibri" pitchFamily="34" charset="0"/>
              </a:rPr>
              <a:t>постићи</a:t>
            </a:r>
            <a:r>
              <a:rPr lang="en-US" sz="2500" dirty="0" smtClean="0">
                <a:latin typeface="Calibri" pitchFamily="34" charset="0"/>
              </a:rPr>
              <a:t>. </a:t>
            </a:r>
            <a:r>
              <a:rPr lang="en-US" sz="2500" dirty="0" err="1" smtClean="0">
                <a:latin typeface="Calibri" pitchFamily="34" charset="0"/>
              </a:rPr>
              <a:t>Током</a:t>
            </a:r>
            <a:r>
              <a:rPr lang="en-US" sz="2500" dirty="0" smtClean="0">
                <a:latin typeface="Calibri" pitchFamily="34" charset="0"/>
              </a:rPr>
              <a:t> </a:t>
            </a:r>
            <a:r>
              <a:rPr lang="en-US" sz="2500" dirty="0" err="1" smtClean="0">
                <a:latin typeface="Calibri" pitchFamily="34" charset="0"/>
              </a:rPr>
              <a:t>четири</a:t>
            </a:r>
            <a:r>
              <a:rPr lang="en-US" sz="2500" dirty="0" smtClean="0">
                <a:latin typeface="Calibri" pitchFamily="34" charset="0"/>
              </a:rPr>
              <a:t> </a:t>
            </a:r>
            <a:r>
              <a:rPr lang="en-US" sz="2500" dirty="0" err="1" smtClean="0">
                <a:latin typeface="Calibri" pitchFamily="34" charset="0"/>
              </a:rPr>
              <a:t>године</a:t>
            </a:r>
            <a:r>
              <a:rPr lang="en-US" sz="2500" dirty="0" smtClean="0">
                <a:latin typeface="Calibri" pitchFamily="34" charset="0"/>
              </a:rPr>
              <a:t> </a:t>
            </a:r>
            <a:r>
              <a:rPr lang="en-US" sz="2500" dirty="0" err="1" smtClean="0">
                <a:latin typeface="Calibri" pitchFamily="34" charset="0"/>
              </a:rPr>
              <a:t>школовања</a:t>
            </a:r>
            <a:r>
              <a:rPr lang="en-US" sz="2500" dirty="0" smtClean="0">
                <a:latin typeface="Calibri" pitchFamily="34" charset="0"/>
              </a:rPr>
              <a:t> </a:t>
            </a:r>
            <a:r>
              <a:rPr lang="en-US" sz="2500" dirty="0" err="1" smtClean="0">
                <a:latin typeface="Calibri" pitchFamily="34" charset="0"/>
              </a:rPr>
              <a:t>уз</a:t>
            </a:r>
            <a:r>
              <a:rPr lang="en-US" sz="2500" dirty="0" smtClean="0">
                <a:latin typeface="Calibri" pitchFamily="34" charset="0"/>
              </a:rPr>
              <a:t> </a:t>
            </a:r>
            <a:r>
              <a:rPr lang="en-US" sz="2500" dirty="0" err="1" smtClean="0">
                <a:latin typeface="Calibri" pitchFamily="34" charset="0"/>
              </a:rPr>
              <a:t>вас</a:t>
            </a:r>
            <a:r>
              <a:rPr lang="en-US" sz="2500" dirty="0" smtClean="0">
                <a:latin typeface="Calibri" pitchFamily="34" charset="0"/>
              </a:rPr>
              <a:t> </a:t>
            </a:r>
            <a:r>
              <a:rPr lang="en-US" sz="2500" dirty="0" err="1" smtClean="0">
                <a:latin typeface="Calibri" pitchFamily="34" charset="0"/>
              </a:rPr>
              <a:t>ће</a:t>
            </a:r>
            <a:r>
              <a:rPr lang="en-US" sz="2500" dirty="0" smtClean="0">
                <a:latin typeface="Calibri" pitchFamily="34" charset="0"/>
              </a:rPr>
              <a:t> </a:t>
            </a:r>
            <a:r>
              <a:rPr lang="en-US" sz="2500" dirty="0" err="1" smtClean="0">
                <a:latin typeface="Calibri" pitchFamily="34" charset="0"/>
              </a:rPr>
              <a:t>бити</a:t>
            </a:r>
            <a:r>
              <a:rPr lang="en-US" sz="2500" dirty="0" smtClean="0">
                <a:latin typeface="Calibri" pitchFamily="34" charset="0"/>
              </a:rPr>
              <a:t> и </a:t>
            </a:r>
            <a:r>
              <a:rPr lang="en-US" sz="2500" dirty="0" err="1" smtClean="0">
                <a:latin typeface="Calibri" pitchFamily="34" charset="0"/>
              </a:rPr>
              <a:t>одлично</a:t>
            </a:r>
            <a:r>
              <a:rPr lang="en-US" sz="2500" dirty="0" smtClean="0">
                <a:latin typeface="Calibri" pitchFamily="34" charset="0"/>
              </a:rPr>
              <a:t> </a:t>
            </a:r>
            <a:r>
              <a:rPr lang="en-US" sz="2500" dirty="0" err="1" smtClean="0">
                <a:latin typeface="Calibri" pitchFamily="34" charset="0"/>
              </a:rPr>
              <a:t>опремљен</a:t>
            </a:r>
            <a:r>
              <a:rPr lang="en-US" sz="2500" dirty="0" smtClean="0">
                <a:latin typeface="Calibri" pitchFamily="34" charset="0"/>
              </a:rPr>
              <a:t> </a:t>
            </a:r>
            <a:r>
              <a:rPr lang="en-US" sz="2500" dirty="0" err="1" smtClean="0">
                <a:latin typeface="Calibri" pitchFamily="34" charset="0"/>
              </a:rPr>
              <a:t>колектив</a:t>
            </a:r>
            <a:r>
              <a:rPr lang="en-US" sz="2500" dirty="0" smtClean="0">
                <a:latin typeface="Calibri" pitchFamily="34" charset="0"/>
              </a:rPr>
              <a:t> </a:t>
            </a:r>
            <a:r>
              <a:rPr lang="en-US" sz="2500" dirty="0" err="1" smtClean="0">
                <a:latin typeface="Calibri" pitchFamily="34" charset="0"/>
              </a:rPr>
              <a:t>професора</a:t>
            </a:r>
            <a:r>
              <a:rPr lang="en-US" sz="2500" dirty="0" smtClean="0">
                <a:latin typeface="Calibri" pitchFamily="34" charset="0"/>
              </a:rPr>
              <a:t>, </a:t>
            </a:r>
            <a:r>
              <a:rPr lang="en-US" sz="2500" dirty="0" err="1" smtClean="0">
                <a:latin typeface="Calibri" pitchFamily="34" charset="0"/>
              </a:rPr>
              <a:t>који</a:t>
            </a:r>
            <a:r>
              <a:rPr lang="en-US" sz="2500" dirty="0" smtClean="0">
                <a:latin typeface="Calibri" pitchFamily="34" charset="0"/>
              </a:rPr>
              <a:t> </a:t>
            </a:r>
            <a:r>
              <a:rPr lang="en-US" sz="2500" dirty="0" err="1" smtClean="0">
                <a:latin typeface="Calibri" pitchFamily="34" charset="0"/>
              </a:rPr>
              <a:t>су</a:t>
            </a:r>
            <a:r>
              <a:rPr lang="en-US" sz="2500" dirty="0" smtClean="0">
                <a:latin typeface="Calibri" pitchFamily="34" charset="0"/>
              </a:rPr>
              <a:t> </a:t>
            </a:r>
            <a:r>
              <a:rPr lang="en-US" sz="2500" dirty="0" err="1" smtClean="0">
                <a:latin typeface="Calibri" pitchFamily="34" charset="0"/>
              </a:rPr>
              <a:t>ту</a:t>
            </a:r>
            <a:r>
              <a:rPr lang="en-US" sz="2500" dirty="0" smtClean="0">
                <a:latin typeface="Calibri" pitchFamily="34" charset="0"/>
              </a:rPr>
              <a:t>, </a:t>
            </a:r>
            <a:r>
              <a:rPr lang="en-US" sz="2500" dirty="0" err="1" smtClean="0">
                <a:latin typeface="Calibri" pitchFamily="34" charset="0"/>
              </a:rPr>
              <a:t>пре</a:t>
            </a:r>
            <a:r>
              <a:rPr lang="en-US" sz="2500" dirty="0" smtClean="0">
                <a:latin typeface="Calibri" pitchFamily="34" charset="0"/>
              </a:rPr>
              <a:t> </a:t>
            </a:r>
            <a:r>
              <a:rPr lang="en-US" sz="2500" dirty="0" err="1" smtClean="0">
                <a:latin typeface="Calibri" pitchFamily="34" charset="0"/>
              </a:rPr>
              <a:t>свега</a:t>
            </a:r>
            <a:r>
              <a:rPr lang="en-US" sz="2500" dirty="0" smtClean="0">
                <a:latin typeface="Calibri" pitchFamily="34" charset="0"/>
              </a:rPr>
              <a:t> </a:t>
            </a:r>
            <a:r>
              <a:rPr lang="en-US" sz="2500" dirty="0" err="1" smtClean="0">
                <a:latin typeface="Calibri" pitchFamily="34" charset="0"/>
              </a:rPr>
              <a:t>да</a:t>
            </a:r>
            <a:r>
              <a:rPr lang="en-US" sz="2500" dirty="0" smtClean="0">
                <a:latin typeface="Calibri" pitchFamily="34" charset="0"/>
              </a:rPr>
              <a:t> </a:t>
            </a:r>
            <a:r>
              <a:rPr lang="en-US" sz="2500" dirty="0" err="1" smtClean="0">
                <a:latin typeface="Calibri" pitchFamily="34" charset="0"/>
              </a:rPr>
              <a:t>вас</a:t>
            </a:r>
            <a:r>
              <a:rPr lang="en-US" sz="2500" dirty="0" smtClean="0">
                <a:latin typeface="Calibri" pitchFamily="34" charset="0"/>
              </a:rPr>
              <a:t> </a:t>
            </a:r>
            <a:r>
              <a:rPr lang="en-US" sz="2500" dirty="0" err="1" smtClean="0">
                <a:latin typeface="Calibri" pitchFamily="34" charset="0"/>
              </a:rPr>
              <a:t>подрже</a:t>
            </a:r>
            <a:r>
              <a:rPr lang="en-US" sz="2500" dirty="0" smtClean="0">
                <a:latin typeface="Calibri" pitchFamily="34" charset="0"/>
              </a:rPr>
              <a:t> и </a:t>
            </a:r>
            <a:r>
              <a:rPr lang="en-US" sz="2500" dirty="0" err="1" smtClean="0">
                <a:latin typeface="Calibri" pitchFamily="34" charset="0"/>
              </a:rPr>
              <a:t>да</a:t>
            </a:r>
            <a:r>
              <a:rPr lang="en-US" sz="2500" dirty="0" smtClean="0">
                <a:latin typeface="Calibri" pitchFamily="34" charset="0"/>
              </a:rPr>
              <a:t> </a:t>
            </a:r>
            <a:r>
              <a:rPr lang="en-US" sz="2500" dirty="0" err="1" smtClean="0">
                <a:latin typeface="Calibri" pitchFamily="34" charset="0"/>
              </a:rPr>
              <a:t>вам</a:t>
            </a:r>
            <a:r>
              <a:rPr lang="en-US" sz="2500" dirty="0" smtClean="0">
                <a:latin typeface="Calibri" pitchFamily="34" charset="0"/>
              </a:rPr>
              <a:t> </a:t>
            </a:r>
            <a:r>
              <a:rPr lang="en-US" sz="2500" dirty="0" err="1" smtClean="0">
                <a:latin typeface="Calibri" pitchFamily="34" charset="0"/>
              </a:rPr>
              <a:t>помогну</a:t>
            </a:r>
            <a:r>
              <a:rPr lang="en-US" sz="2500" dirty="0" smtClean="0">
                <a:latin typeface="Calibri" pitchFamily="34" charset="0"/>
              </a:rPr>
              <a:t>, а </a:t>
            </a:r>
            <a:r>
              <a:rPr lang="en-US" sz="2500" dirty="0" err="1" smtClean="0">
                <a:latin typeface="Calibri" pitchFamily="34" charset="0"/>
              </a:rPr>
              <a:t>потом</a:t>
            </a:r>
            <a:r>
              <a:rPr lang="en-US" sz="2500" dirty="0" smtClean="0">
                <a:latin typeface="Calibri" pitchFamily="34" charset="0"/>
              </a:rPr>
              <a:t> и </a:t>
            </a:r>
            <a:r>
              <a:rPr lang="en-US" sz="2500" dirty="0" err="1" smtClean="0">
                <a:latin typeface="Calibri" pitchFamily="34" charset="0"/>
              </a:rPr>
              <a:t>да</a:t>
            </a:r>
            <a:r>
              <a:rPr lang="en-US" sz="2500" dirty="0" smtClean="0">
                <a:latin typeface="Calibri" pitchFamily="34" charset="0"/>
              </a:rPr>
              <a:t> </a:t>
            </a:r>
            <a:r>
              <a:rPr lang="en-US" sz="2500" dirty="0" err="1" smtClean="0">
                <a:latin typeface="Calibri" pitchFamily="34" charset="0"/>
              </a:rPr>
              <a:t>вас</a:t>
            </a:r>
            <a:r>
              <a:rPr lang="en-US" sz="2500" dirty="0" smtClean="0">
                <a:latin typeface="Calibri" pitchFamily="34" charset="0"/>
              </a:rPr>
              <a:t> </a:t>
            </a:r>
            <a:r>
              <a:rPr lang="en-US" sz="2500" dirty="0" err="1" smtClean="0">
                <a:latin typeface="Calibri" pitchFamily="34" charset="0"/>
              </a:rPr>
              <a:t>науче</a:t>
            </a:r>
            <a:r>
              <a:rPr lang="en-US" sz="2500" dirty="0" smtClean="0">
                <a:latin typeface="Calibri" pitchFamily="34" charset="0"/>
              </a:rPr>
              <a:t> </a:t>
            </a:r>
            <a:r>
              <a:rPr lang="en-US" sz="2500" dirty="0" err="1" smtClean="0">
                <a:latin typeface="Calibri" pitchFamily="34" charset="0"/>
              </a:rPr>
              <a:t>нечему</a:t>
            </a:r>
            <a:r>
              <a:rPr lang="en-US" sz="2500" dirty="0" smtClean="0">
                <a:latin typeface="Calibri" pitchFamily="34" charset="0"/>
              </a:rPr>
              <a:t>, </a:t>
            </a:r>
            <a:r>
              <a:rPr lang="en-US" sz="2500" dirty="0" err="1" smtClean="0">
                <a:latin typeface="Calibri" pitchFamily="34" charset="0"/>
              </a:rPr>
              <a:t>што</a:t>
            </a:r>
            <a:r>
              <a:rPr lang="en-US" sz="2500" dirty="0" smtClean="0">
                <a:latin typeface="Calibri" pitchFamily="34" charset="0"/>
              </a:rPr>
              <a:t> </a:t>
            </a:r>
            <a:r>
              <a:rPr lang="en-US" sz="2500" dirty="0" err="1" smtClean="0">
                <a:latin typeface="Calibri" pitchFamily="34" charset="0"/>
              </a:rPr>
              <a:t>вам</a:t>
            </a:r>
            <a:r>
              <a:rPr lang="en-US" sz="2500" dirty="0" smtClean="0">
                <a:latin typeface="Calibri" pitchFamily="34" charset="0"/>
              </a:rPr>
              <a:t> </a:t>
            </a:r>
            <a:r>
              <a:rPr lang="en-US" sz="2500" dirty="0" err="1" smtClean="0">
                <a:latin typeface="Calibri" pitchFamily="34" charset="0"/>
              </a:rPr>
              <a:t>омогућава</a:t>
            </a:r>
            <a:r>
              <a:rPr lang="en-US" sz="2500" dirty="0" smtClean="0">
                <a:latin typeface="Calibri" pitchFamily="34" charset="0"/>
              </a:rPr>
              <a:t> </a:t>
            </a:r>
            <a:r>
              <a:rPr lang="en-US" sz="2500" dirty="0" err="1" smtClean="0">
                <a:latin typeface="Calibri" pitchFamily="34" charset="0"/>
              </a:rPr>
              <a:t>даље</a:t>
            </a:r>
            <a:r>
              <a:rPr lang="en-US" sz="2500" dirty="0" smtClean="0">
                <a:latin typeface="Calibri" pitchFamily="34" charset="0"/>
              </a:rPr>
              <a:t> </a:t>
            </a:r>
            <a:r>
              <a:rPr lang="en-US" sz="2500" dirty="0" err="1" smtClean="0">
                <a:latin typeface="Calibri" pitchFamily="34" charset="0"/>
              </a:rPr>
              <a:t>школовање</a:t>
            </a:r>
            <a:r>
              <a:rPr lang="en-US" sz="2500" dirty="0" smtClean="0">
                <a:latin typeface="Calibri" pitchFamily="34" charset="0"/>
              </a:rPr>
              <a:t> и </a:t>
            </a:r>
            <a:r>
              <a:rPr lang="en-US" sz="2500" dirty="0" err="1" smtClean="0">
                <a:latin typeface="Calibri" pitchFamily="34" charset="0"/>
              </a:rPr>
              <a:t>напредак</a:t>
            </a:r>
            <a:r>
              <a:rPr lang="en-US" sz="2500" dirty="0" smtClean="0">
                <a:latin typeface="Calibri" pitchFamily="34" charset="0"/>
              </a:rPr>
              <a:t> у </a:t>
            </a:r>
            <a:r>
              <a:rPr lang="en-US" sz="2500" dirty="0" err="1" smtClean="0">
                <a:latin typeface="Calibri" pitchFamily="34" charset="0"/>
              </a:rPr>
              <a:t>остваривању</a:t>
            </a:r>
            <a:r>
              <a:rPr lang="en-US" sz="2500" dirty="0" smtClean="0">
                <a:latin typeface="Calibri" pitchFamily="34" charset="0"/>
              </a:rPr>
              <a:t> </a:t>
            </a:r>
            <a:r>
              <a:rPr lang="en-US" sz="2500" dirty="0" err="1" smtClean="0">
                <a:latin typeface="Calibri" pitchFamily="34" charset="0"/>
              </a:rPr>
              <a:t>оног</a:t>
            </a:r>
            <a:r>
              <a:rPr lang="en-US" sz="2500" dirty="0" smtClean="0">
                <a:latin typeface="Calibri" pitchFamily="34" charset="0"/>
              </a:rPr>
              <a:t> </a:t>
            </a:r>
            <a:r>
              <a:rPr lang="en-US" sz="2500" dirty="0" err="1" smtClean="0">
                <a:latin typeface="Calibri" pitchFamily="34" charset="0"/>
              </a:rPr>
              <a:t>што</a:t>
            </a:r>
            <a:r>
              <a:rPr lang="en-US" sz="2500" dirty="0" smtClean="0">
                <a:latin typeface="Calibri" pitchFamily="34" charset="0"/>
              </a:rPr>
              <a:t> </a:t>
            </a:r>
            <a:r>
              <a:rPr lang="en-US" sz="2500" dirty="0" err="1" smtClean="0">
                <a:latin typeface="Calibri" pitchFamily="34" charset="0"/>
              </a:rPr>
              <a:t>желите</a:t>
            </a:r>
            <a:r>
              <a:rPr lang="en-US" sz="2500" dirty="0" smtClean="0">
                <a:latin typeface="Calibri" pitchFamily="34" charset="0"/>
              </a:rPr>
              <a:t>.</a:t>
            </a:r>
          </a:p>
          <a:p>
            <a:pPr>
              <a:buNone/>
            </a:pPr>
            <a:r>
              <a:rPr lang="en-US" sz="2500" dirty="0" smtClean="0">
                <a:latin typeface="Calibri" pitchFamily="34" charset="0"/>
              </a:rPr>
              <a:t>		</a:t>
            </a:r>
            <a:r>
              <a:rPr lang="en-US" sz="2500" dirty="0" err="1" smtClean="0">
                <a:latin typeface="Calibri" pitchFamily="34" charset="0"/>
              </a:rPr>
              <a:t>Ако</a:t>
            </a:r>
            <a:r>
              <a:rPr lang="en-US" sz="2500" dirty="0" smtClean="0">
                <a:latin typeface="Calibri" pitchFamily="34" charset="0"/>
              </a:rPr>
              <a:t> </a:t>
            </a:r>
            <a:r>
              <a:rPr lang="en-US" sz="2500" dirty="0" err="1" smtClean="0">
                <a:latin typeface="Calibri" pitchFamily="34" charset="0"/>
              </a:rPr>
              <a:t>стварно</a:t>
            </a:r>
            <a:r>
              <a:rPr lang="en-US" sz="2500" dirty="0" smtClean="0">
                <a:latin typeface="Calibri" pitchFamily="34" charset="0"/>
              </a:rPr>
              <a:t> </a:t>
            </a:r>
            <a:r>
              <a:rPr lang="en-US" sz="2500" dirty="0" err="1" smtClean="0">
                <a:latin typeface="Calibri" pitchFamily="34" charset="0"/>
              </a:rPr>
              <a:t>желите</a:t>
            </a:r>
            <a:r>
              <a:rPr lang="en-US" sz="2500" dirty="0" smtClean="0">
                <a:latin typeface="Calibri" pitchFamily="34" charset="0"/>
              </a:rPr>
              <a:t> </a:t>
            </a:r>
            <a:r>
              <a:rPr lang="en-US" sz="2500" dirty="0" err="1" smtClean="0">
                <a:latin typeface="Calibri" pitchFamily="34" charset="0"/>
              </a:rPr>
              <a:t>да</a:t>
            </a:r>
            <a:r>
              <a:rPr lang="en-US" sz="2500" dirty="0" smtClean="0">
                <a:latin typeface="Calibri" pitchFamily="34" charset="0"/>
              </a:rPr>
              <a:t> </a:t>
            </a:r>
            <a:r>
              <a:rPr lang="en-US" sz="2500" dirty="0" err="1" smtClean="0">
                <a:latin typeface="Calibri" pitchFamily="34" charset="0"/>
              </a:rPr>
              <a:t>се</a:t>
            </a:r>
            <a:r>
              <a:rPr lang="en-US" sz="2500" dirty="0" smtClean="0">
                <a:latin typeface="Calibri" pitchFamily="34" charset="0"/>
              </a:rPr>
              <a:t> </a:t>
            </a:r>
            <a:r>
              <a:rPr lang="en-US" sz="2500" dirty="0" err="1" smtClean="0">
                <a:latin typeface="Calibri" pitchFamily="34" charset="0"/>
              </a:rPr>
              <a:t>бавите</a:t>
            </a:r>
            <a:r>
              <a:rPr lang="en-US" sz="2500" dirty="0" smtClean="0">
                <a:latin typeface="Calibri" pitchFamily="34" charset="0"/>
              </a:rPr>
              <a:t> </a:t>
            </a:r>
            <a:r>
              <a:rPr lang="en-US" sz="2500" dirty="0" err="1" smtClean="0">
                <a:latin typeface="Calibri" pitchFamily="34" charset="0"/>
              </a:rPr>
              <a:t>овим</a:t>
            </a:r>
            <a:r>
              <a:rPr lang="en-US" sz="2500" dirty="0" smtClean="0">
                <a:latin typeface="Calibri" pitchFamily="34" charset="0"/>
              </a:rPr>
              <a:t> </a:t>
            </a:r>
            <a:r>
              <a:rPr lang="en-US" sz="2500" dirty="0" err="1" smtClean="0">
                <a:latin typeface="Calibri" pitchFamily="34" charset="0"/>
              </a:rPr>
              <a:t>послом</a:t>
            </a:r>
            <a:r>
              <a:rPr lang="en-US" sz="2500" dirty="0" smtClean="0">
                <a:latin typeface="Calibri" pitchFamily="34" charset="0"/>
              </a:rPr>
              <a:t> у 	</a:t>
            </a:r>
            <a:r>
              <a:rPr lang="en-US" sz="2500" dirty="0" err="1" smtClean="0">
                <a:latin typeface="Calibri" pitchFamily="34" charset="0"/>
              </a:rPr>
              <a:t>будућности</a:t>
            </a:r>
            <a:r>
              <a:rPr lang="en-US" sz="2500" dirty="0" smtClean="0">
                <a:latin typeface="Calibri" pitchFamily="34" charset="0"/>
              </a:rPr>
              <a:t>, </a:t>
            </a:r>
            <a:r>
              <a:rPr lang="en-US" sz="2500" dirty="0" err="1" smtClean="0">
                <a:latin typeface="Calibri" pitchFamily="34" charset="0"/>
              </a:rPr>
              <a:t>онда</a:t>
            </a:r>
            <a:r>
              <a:rPr lang="en-US" sz="2500" dirty="0" smtClean="0">
                <a:latin typeface="Calibri" pitchFamily="34" charset="0"/>
              </a:rPr>
              <a:t> </a:t>
            </a:r>
            <a:r>
              <a:rPr lang="en-US" sz="2500" dirty="0" err="1" smtClean="0">
                <a:latin typeface="Calibri" pitchFamily="34" charset="0"/>
              </a:rPr>
              <a:t>вам</a:t>
            </a:r>
            <a:r>
              <a:rPr lang="en-US" sz="2500" dirty="0" smtClean="0">
                <a:latin typeface="Calibri" pitchFamily="34" charset="0"/>
              </a:rPr>
              <a:t> </a:t>
            </a:r>
            <a:r>
              <a:rPr lang="en-US" sz="2500" dirty="0" err="1" smtClean="0">
                <a:latin typeface="Calibri" pitchFamily="34" charset="0"/>
              </a:rPr>
              <a:t>је</a:t>
            </a:r>
            <a:r>
              <a:rPr lang="en-US" sz="2500" dirty="0" smtClean="0">
                <a:latin typeface="Calibri" pitchFamily="34" charset="0"/>
              </a:rPr>
              <a:t> </a:t>
            </a:r>
            <a:r>
              <a:rPr lang="en-US" sz="2500" dirty="0" err="1" smtClean="0">
                <a:latin typeface="Calibri" pitchFamily="34" charset="0"/>
              </a:rPr>
              <a:t>ово</a:t>
            </a:r>
            <a:r>
              <a:rPr lang="en-US" sz="2500" dirty="0" smtClean="0">
                <a:latin typeface="Calibri" pitchFamily="34" charset="0"/>
              </a:rPr>
              <a:t> </a:t>
            </a:r>
            <a:r>
              <a:rPr lang="en-US" sz="2500" dirty="0" err="1" smtClean="0">
                <a:latin typeface="Calibri" pitchFamily="34" charset="0"/>
              </a:rPr>
              <a:t>први</a:t>
            </a:r>
            <a:r>
              <a:rPr lang="en-US" sz="2500" dirty="0" smtClean="0">
                <a:latin typeface="Calibri" pitchFamily="34" charset="0"/>
              </a:rPr>
              <a:t> </a:t>
            </a:r>
            <a:r>
              <a:rPr lang="en-US" sz="2500" dirty="0" err="1" smtClean="0">
                <a:latin typeface="Calibri" pitchFamily="34" charset="0"/>
              </a:rPr>
              <a:t>корак</a:t>
            </a:r>
            <a:r>
              <a:rPr lang="en-US" sz="2500" dirty="0" smtClean="0">
                <a:latin typeface="Calibri" pitchFamily="34" charset="0"/>
              </a:rPr>
              <a:t> </a:t>
            </a:r>
            <a:r>
              <a:rPr lang="en-US" sz="2500" dirty="0" err="1" smtClean="0">
                <a:latin typeface="Calibri" pitchFamily="34" charset="0"/>
              </a:rPr>
              <a:t>ка</a:t>
            </a:r>
            <a:r>
              <a:rPr lang="en-US" sz="2500" dirty="0" smtClean="0">
                <a:latin typeface="Calibri" pitchFamily="34" charset="0"/>
              </a:rPr>
              <a:t> </a:t>
            </a:r>
            <a:r>
              <a:rPr lang="en-US" sz="2500" dirty="0" err="1" smtClean="0">
                <a:latin typeface="Calibri" pitchFamily="34" charset="0"/>
              </a:rPr>
              <a:t>циљу</a:t>
            </a:r>
            <a:r>
              <a:rPr lang="en-US" sz="2500" dirty="0" smtClean="0">
                <a:latin typeface="Calibri" pitchFamily="34" charset="0"/>
              </a:rPr>
              <a:t>.</a:t>
            </a:r>
          </a:p>
          <a:p>
            <a:pPr>
              <a:buNone/>
            </a:pPr>
            <a:r>
              <a:rPr lang="en-US" sz="2500" dirty="0" smtClean="0">
                <a:latin typeface="Calibri" pitchFamily="34" charset="0"/>
              </a:rPr>
              <a:t>	</a:t>
            </a:r>
            <a:endParaRPr lang="en-US" sz="2500" dirty="0">
              <a:latin typeface="Calibri" pitchFamily="34" charset="0"/>
            </a:endParaRPr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685800" y="381000"/>
            <a:ext cx="7924800" cy="73818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3500" dirty="0" err="1" smtClean="0">
                <a:latin typeface="Calibri" pitchFamily="34" charset="0"/>
              </a:rPr>
              <a:t>Само</a:t>
            </a:r>
            <a:r>
              <a:rPr lang="en-US" sz="3500" dirty="0" smtClean="0">
                <a:latin typeface="Calibri" pitchFamily="34" charset="0"/>
              </a:rPr>
              <a:t> </a:t>
            </a:r>
            <a:r>
              <a:rPr lang="en-US" sz="3500" dirty="0" err="1" smtClean="0">
                <a:latin typeface="Calibri" pitchFamily="34" charset="0"/>
              </a:rPr>
              <a:t>ваша</a:t>
            </a:r>
            <a:r>
              <a:rPr lang="en-US" sz="3500" dirty="0" smtClean="0">
                <a:latin typeface="Calibri" pitchFamily="34" charset="0"/>
              </a:rPr>
              <a:t> </a:t>
            </a:r>
            <a:r>
              <a:rPr lang="en-US" sz="3500" dirty="0" err="1" smtClean="0">
                <a:latin typeface="Calibri" pitchFamily="34" charset="0"/>
              </a:rPr>
              <a:t>одлука</a:t>
            </a:r>
            <a:r>
              <a:rPr lang="en-US" sz="3500" dirty="0" smtClean="0">
                <a:latin typeface="Calibri" pitchFamily="34" charset="0"/>
              </a:rPr>
              <a:t>!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76400"/>
            <a:ext cx="7924800" cy="2667000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>
                <a:latin typeface="Calibri" pitchFamily="34" charset="0"/>
              </a:rPr>
              <a:t>Хвала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на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пажњи</a:t>
            </a:r>
            <a:r>
              <a:rPr lang="en-US" dirty="0" smtClean="0">
                <a:latin typeface="Calibri" pitchFamily="34" charset="0"/>
              </a:rPr>
              <a:t>!</a:t>
            </a:r>
            <a:r>
              <a:rPr lang="en-US" smtClean="0">
                <a:latin typeface="Calibri" pitchFamily="34" charset="0"/>
              </a:rPr>
              <a:t/>
            </a:r>
            <a:br>
              <a:rPr lang="en-US" smtClean="0">
                <a:latin typeface="Calibri" pitchFamily="34" charset="0"/>
              </a:rPr>
            </a:b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300" dirty="0" err="1" smtClean="0">
                <a:latin typeface="Calibri" pitchFamily="34" charset="0"/>
              </a:rPr>
              <a:t>Какво</a:t>
            </a:r>
            <a:r>
              <a:rPr lang="en-US" sz="3300" dirty="0" smtClean="0">
                <a:latin typeface="Calibri" pitchFamily="34" charset="0"/>
              </a:rPr>
              <a:t> </a:t>
            </a:r>
            <a:r>
              <a:rPr lang="en-US" sz="3300" dirty="0" err="1" smtClean="0">
                <a:latin typeface="Calibri" pitchFamily="34" charset="0"/>
              </a:rPr>
              <a:t>је</a:t>
            </a:r>
            <a:r>
              <a:rPr lang="en-US" sz="3300" dirty="0" smtClean="0">
                <a:latin typeface="Calibri" pitchFamily="34" charset="0"/>
              </a:rPr>
              <a:t> </a:t>
            </a:r>
            <a:r>
              <a:rPr lang="en-US" sz="3300" dirty="0" err="1" smtClean="0">
                <a:latin typeface="Calibri" pitchFamily="34" charset="0"/>
              </a:rPr>
              <a:t>занимање</a:t>
            </a:r>
            <a:r>
              <a:rPr lang="en-US" sz="3300" dirty="0" smtClean="0">
                <a:latin typeface="Calibri" pitchFamily="34" charset="0"/>
              </a:rPr>
              <a:t> </a:t>
            </a:r>
            <a:r>
              <a:rPr lang="en-US" sz="3300" dirty="0" err="1" smtClean="0">
                <a:latin typeface="Calibri" pitchFamily="34" charset="0"/>
              </a:rPr>
              <a:t>електротехничар</a:t>
            </a:r>
            <a:r>
              <a:rPr lang="en-US" sz="3300" dirty="0" smtClean="0">
                <a:latin typeface="Calibri" pitchFamily="34" charset="0"/>
              </a:rPr>
              <a:t> </a:t>
            </a:r>
            <a:r>
              <a:rPr lang="en-US" sz="3300" dirty="0" err="1" smtClean="0">
                <a:latin typeface="Calibri" pitchFamily="34" charset="0"/>
              </a:rPr>
              <a:t>рачунара</a:t>
            </a:r>
            <a:r>
              <a:rPr lang="en-US" sz="3300" dirty="0" smtClean="0">
                <a:latin typeface="Calibri" pitchFamily="34" charset="0"/>
              </a:rPr>
              <a:t>?</a:t>
            </a:r>
            <a:r>
              <a:rPr lang="x-none" dirty="0" smtClean="0"/>
              <a:t/>
            </a:r>
            <a:br>
              <a:rPr lang="x-none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7467600" cy="3581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x-none" sz="2500" dirty="0" smtClean="0">
                <a:latin typeface="Calibri" pitchFamily="34" charset="0"/>
              </a:rPr>
              <a:t>    Електротехничар рачунара </a:t>
            </a:r>
            <a:r>
              <a:rPr lang="x-none" sz="2500" smtClean="0">
                <a:latin typeface="Calibri" pitchFamily="34" charset="0"/>
              </a:rPr>
              <a:t>је </a:t>
            </a:r>
            <a:r>
              <a:rPr lang="en-US" sz="2500" dirty="0" err="1" smtClean="0">
                <a:latin typeface="Calibri" pitchFamily="34" charset="0"/>
              </a:rPr>
              <a:t>образовни</a:t>
            </a:r>
            <a:r>
              <a:rPr lang="en-US" sz="2500" dirty="0" smtClean="0">
                <a:latin typeface="Calibri" pitchFamily="34" charset="0"/>
              </a:rPr>
              <a:t> </a:t>
            </a:r>
            <a:r>
              <a:rPr lang="x-none" sz="2500" smtClean="0">
                <a:latin typeface="Calibri" pitchFamily="34" charset="0"/>
              </a:rPr>
              <a:t>профил </a:t>
            </a:r>
            <a:r>
              <a:rPr lang="x-none" sz="2500" dirty="0" smtClean="0">
                <a:latin typeface="Calibri" pitchFamily="34" charset="0"/>
              </a:rPr>
              <a:t>који образује техничаре за рад на хардверу и софтверу тј. техничаре који се баве одржавањем електронике самог рачунара или реализацијом програма на рачунару. Рачунари налазе примену у свим областима људских делатности и због тога је ово занимање </a:t>
            </a:r>
            <a:r>
              <a:rPr lang="x-none" sz="2500" smtClean="0">
                <a:latin typeface="Calibri" pitchFamily="34" charset="0"/>
              </a:rPr>
              <a:t>атрактивно</a:t>
            </a:r>
            <a:r>
              <a:rPr lang="x-none" sz="2500" smtClean="0">
                <a:latin typeface="Baskerville Old Face" pitchFamily="18" charset="0"/>
              </a:rPr>
              <a:t>.</a:t>
            </a:r>
            <a:endParaRPr lang="en-US" sz="2500" dirty="0" smtClean="0">
              <a:latin typeface="Baskerville Old Face" pitchFamily="18" charset="0"/>
            </a:endParaRPr>
          </a:p>
          <a:p>
            <a:pPr algn="ctr">
              <a:buNone/>
            </a:pPr>
            <a:endParaRPr lang="en-US" sz="2500" dirty="0">
              <a:latin typeface="Baskerville Old Face" pitchFamily="18" charset="0"/>
            </a:endParaRPr>
          </a:p>
        </p:txBody>
      </p:sp>
      <p:pic>
        <p:nvPicPr>
          <p:cNvPr id="1026" name="Picture 2" descr="H:\prezentacija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4343400"/>
            <a:ext cx="2835032" cy="2134483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7" name="Picture 3" descr="H:\prezentacija\slicice\146-computer-free-vector-clip-art-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267200"/>
            <a:ext cx="2725599" cy="2317496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500" dirty="0" smtClean="0">
                <a:latin typeface="Calibri" pitchFamily="34" charset="0"/>
              </a:rPr>
              <a:t>Електротехничар рачунара оспособљава се за</a:t>
            </a:r>
            <a:r>
              <a:rPr lang="en-US" sz="2500" dirty="0" smtClean="0">
                <a:latin typeface="Calibri" pitchFamily="34" charset="0"/>
              </a:rPr>
              <a:t> </a:t>
            </a:r>
            <a:r>
              <a:rPr lang="ru-RU" sz="2500" dirty="0" smtClean="0">
                <a:latin typeface="Calibri" pitchFamily="34" charset="0"/>
              </a:rPr>
              <a:t>обављање следећих послова:</a:t>
            </a:r>
          </a:p>
          <a:p>
            <a:pPr>
              <a:buNone/>
            </a:pPr>
            <a:r>
              <a:rPr lang="en-US" sz="2500" dirty="0" smtClean="0">
                <a:latin typeface="Calibri" pitchFamily="34" charset="0"/>
              </a:rPr>
              <a:t>    </a:t>
            </a:r>
            <a:r>
              <a:rPr lang="ru-RU" sz="2500" dirty="0" smtClean="0">
                <a:latin typeface="Calibri" pitchFamily="34" charset="0"/>
              </a:rPr>
              <a:t>• </a:t>
            </a:r>
            <a:r>
              <a:rPr lang="ru-RU" sz="2500" i="1" dirty="0" smtClean="0">
                <a:latin typeface="Calibri" pitchFamily="34" charset="0"/>
              </a:rPr>
              <a:t>Рад са оперативним системом</a:t>
            </a:r>
            <a:r>
              <a:rPr lang="en-US" sz="2500" i="1" dirty="0" smtClean="0">
                <a:latin typeface="Calibri" pitchFamily="34" charset="0"/>
              </a:rPr>
              <a:t> </a:t>
            </a:r>
            <a:r>
              <a:rPr lang="en-US" sz="2500" b="1" i="1" dirty="0" smtClean="0">
                <a:latin typeface="Calibri" pitchFamily="34" charset="0"/>
              </a:rPr>
              <a:t>Windows</a:t>
            </a:r>
          </a:p>
          <a:p>
            <a:pPr>
              <a:buNone/>
            </a:pPr>
            <a:r>
              <a:rPr lang="en-US" sz="2500" i="1" dirty="0" smtClean="0">
                <a:latin typeface="Calibri" pitchFamily="34" charset="0"/>
              </a:rPr>
              <a:t>    </a:t>
            </a:r>
            <a:r>
              <a:rPr lang="az-Cyrl-AZ" sz="2500" i="1" dirty="0" smtClean="0">
                <a:latin typeface="Calibri" pitchFamily="34" charset="0"/>
              </a:rPr>
              <a:t>• Рад у програмском пакету</a:t>
            </a:r>
            <a:r>
              <a:rPr lang="en-US" sz="2500" i="1" dirty="0" smtClean="0">
                <a:latin typeface="Calibri" pitchFamily="34" charset="0"/>
              </a:rPr>
              <a:t> </a:t>
            </a:r>
            <a:r>
              <a:rPr lang="en-US" sz="2500" b="1" i="1" dirty="0" smtClean="0">
                <a:latin typeface="Calibri" pitchFamily="34" charset="0"/>
              </a:rPr>
              <a:t>MS Office</a:t>
            </a:r>
            <a:r>
              <a:rPr lang="en-US" sz="2500" i="1" dirty="0" smtClean="0">
                <a:latin typeface="Calibri" pitchFamily="34" charset="0"/>
              </a:rPr>
              <a:t>-у (Word, Excel,      </a:t>
            </a:r>
          </a:p>
          <a:p>
            <a:pPr>
              <a:buNone/>
            </a:pPr>
            <a:r>
              <a:rPr lang="en-US" sz="2500" i="1" dirty="0" smtClean="0">
                <a:latin typeface="Calibri" pitchFamily="34" charset="0"/>
              </a:rPr>
              <a:t>       PowerPoint, Access ...)</a:t>
            </a:r>
          </a:p>
          <a:p>
            <a:pPr>
              <a:buNone/>
            </a:pPr>
            <a:r>
              <a:rPr lang="en-US" sz="2500" i="1" dirty="0" smtClean="0">
                <a:latin typeface="Calibri" pitchFamily="34" charset="0"/>
              </a:rPr>
              <a:t>    </a:t>
            </a:r>
            <a:r>
              <a:rPr lang="az-Cyrl-AZ" sz="2500" i="1" dirty="0" smtClean="0">
                <a:latin typeface="Calibri" pitchFamily="34" charset="0"/>
              </a:rPr>
              <a:t>• Рад са </a:t>
            </a:r>
            <a:r>
              <a:rPr lang="az-Cyrl-AZ" sz="2500" b="1" i="1" dirty="0" smtClean="0">
                <a:latin typeface="Calibri" pitchFamily="34" charset="0"/>
              </a:rPr>
              <a:t>програмским језицима</a:t>
            </a:r>
            <a:r>
              <a:rPr lang="en-US" sz="2500" b="1" i="1" dirty="0" smtClean="0">
                <a:latin typeface="Calibri" pitchFamily="34" charset="0"/>
              </a:rPr>
              <a:t> </a:t>
            </a:r>
            <a:r>
              <a:rPr lang="en-US" sz="2500" i="1" dirty="0" smtClean="0">
                <a:latin typeface="Calibri" pitchFamily="34" charset="0"/>
              </a:rPr>
              <a:t>(Pascal, C, C++, Visual C,   </a:t>
            </a:r>
          </a:p>
          <a:p>
            <a:pPr>
              <a:buNone/>
            </a:pPr>
            <a:r>
              <a:rPr lang="en-US" sz="2500" i="1" dirty="0" smtClean="0">
                <a:latin typeface="Calibri" pitchFamily="34" charset="0"/>
              </a:rPr>
              <a:t>       C#)</a:t>
            </a:r>
          </a:p>
          <a:p>
            <a:pPr>
              <a:buNone/>
            </a:pPr>
            <a:r>
              <a:rPr lang="en-US" sz="2500" i="1" dirty="0" smtClean="0">
                <a:latin typeface="Calibri" pitchFamily="34" charset="0"/>
              </a:rPr>
              <a:t>    </a:t>
            </a:r>
            <a:r>
              <a:rPr lang="ru-RU" sz="2500" i="1" dirty="0" smtClean="0">
                <a:latin typeface="Calibri" pitchFamily="34" charset="0"/>
              </a:rPr>
              <a:t>• Повезивање </a:t>
            </a:r>
            <a:r>
              <a:rPr lang="en-US" sz="2500" i="1" dirty="0" smtClean="0">
                <a:latin typeface="Calibri" pitchFamily="34" charset="0"/>
              </a:rPr>
              <a:t>и </a:t>
            </a:r>
            <a:r>
              <a:rPr lang="ru-RU" sz="2500" i="1" dirty="0" smtClean="0">
                <a:latin typeface="Calibri" pitchFamily="34" charset="0"/>
              </a:rPr>
              <a:t>подешавање локалне рачунарске мреж</a:t>
            </a:r>
            <a:r>
              <a:rPr lang="en-US" sz="2500" i="1" dirty="0" smtClean="0">
                <a:latin typeface="Calibri" pitchFamily="34" charset="0"/>
              </a:rPr>
              <a:t>е (</a:t>
            </a:r>
            <a:r>
              <a:rPr lang="en-US" sz="2500" b="1" i="1" dirty="0" smtClean="0">
                <a:latin typeface="Calibri" pitchFamily="34" charset="0"/>
              </a:rPr>
              <a:t>LAN</a:t>
            </a:r>
            <a:r>
              <a:rPr lang="en-US" sz="2500" i="1" dirty="0" smtClean="0">
                <a:latin typeface="Calibri" pitchFamily="34" charset="0"/>
              </a:rPr>
              <a:t>)</a:t>
            </a:r>
          </a:p>
          <a:p>
            <a:r>
              <a:rPr lang="ru-RU" sz="2500" dirty="0" smtClean="0">
                <a:latin typeface="Calibri" pitchFamily="34" charset="0"/>
              </a:rPr>
              <a:t>Школовање за </a:t>
            </a:r>
            <a:r>
              <a:rPr lang="en-US" sz="2500" dirty="0" smtClean="0">
                <a:latin typeface="Calibri" pitchFamily="34" charset="0"/>
              </a:rPr>
              <a:t>о</a:t>
            </a:r>
            <a:r>
              <a:rPr lang="ru-RU" sz="2500" dirty="0" smtClean="0">
                <a:latin typeface="Calibri" pitchFamily="34" charset="0"/>
              </a:rPr>
              <a:t>вај </a:t>
            </a:r>
            <a:r>
              <a:rPr lang="en-US" sz="2500" dirty="0" smtClean="0">
                <a:latin typeface="Calibri" pitchFamily="34" charset="0"/>
              </a:rPr>
              <a:t>о</a:t>
            </a:r>
            <a:r>
              <a:rPr lang="ru-RU" sz="2500" dirty="0" smtClean="0">
                <a:latin typeface="Calibri" pitchFamily="34" charset="0"/>
              </a:rPr>
              <a:t>бразовни профил </a:t>
            </a:r>
            <a:r>
              <a:rPr lang="en-US" sz="2500" dirty="0" smtClean="0">
                <a:latin typeface="Calibri" pitchFamily="34" charset="0"/>
              </a:rPr>
              <a:t>т</a:t>
            </a:r>
            <a:r>
              <a:rPr lang="ru-RU" sz="2500" dirty="0" smtClean="0">
                <a:latin typeface="Calibri" pitchFamily="34" charset="0"/>
              </a:rPr>
              <a:t>раје </a:t>
            </a:r>
            <a:r>
              <a:rPr lang="ru-RU" sz="2500" b="1" dirty="0" smtClean="0">
                <a:latin typeface="Calibri" pitchFamily="34" charset="0"/>
              </a:rPr>
              <a:t>4</a:t>
            </a:r>
            <a:r>
              <a:rPr lang="en-US" sz="2500" b="1" dirty="0" smtClean="0">
                <a:latin typeface="Calibri" pitchFamily="34" charset="0"/>
              </a:rPr>
              <a:t>.</a:t>
            </a:r>
            <a:r>
              <a:rPr lang="ru-RU" sz="2500" b="1" dirty="0" smtClean="0">
                <a:latin typeface="Calibri" pitchFamily="34" charset="0"/>
              </a:rPr>
              <a:t> године</a:t>
            </a:r>
            <a:r>
              <a:rPr lang="en-US" sz="2500" dirty="0" smtClean="0">
                <a:latin typeface="Calibri" pitchFamily="34" charset="0"/>
              </a:rPr>
              <a:t>.</a:t>
            </a:r>
            <a:r>
              <a:rPr lang="ru-RU" sz="2500" dirty="0" smtClean="0">
                <a:latin typeface="Calibri" pitchFamily="34" charset="0"/>
              </a:rPr>
              <a:t> По завршетку школовања </a:t>
            </a:r>
            <a:r>
              <a:rPr lang="en-US" sz="2500" dirty="0" smtClean="0">
                <a:latin typeface="Calibri" pitchFamily="34" charset="0"/>
              </a:rPr>
              <a:t>у</a:t>
            </a:r>
            <a:r>
              <a:rPr lang="ru-RU" sz="2500" dirty="0" smtClean="0">
                <a:latin typeface="Calibri" pitchFamily="34" charset="0"/>
              </a:rPr>
              <a:t>ченици такође стичу основу </a:t>
            </a:r>
            <a:r>
              <a:rPr lang="en-US" sz="2500" dirty="0" smtClean="0">
                <a:latin typeface="Calibri" pitchFamily="34" charset="0"/>
              </a:rPr>
              <a:t>и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en-US" sz="2500" dirty="0" smtClean="0">
                <a:latin typeface="Calibri" pitchFamily="34" charset="0"/>
              </a:rPr>
              <a:t>м</a:t>
            </a:r>
            <a:r>
              <a:rPr lang="ru-RU" sz="2500" dirty="0" smtClean="0">
                <a:latin typeface="Calibri" pitchFamily="34" charset="0"/>
              </a:rPr>
              <a:t>огућност даљег школовања, како на </a:t>
            </a:r>
            <a:r>
              <a:rPr lang="en-US" sz="2500" dirty="0" smtClean="0">
                <a:latin typeface="Calibri" pitchFamily="34" charset="0"/>
              </a:rPr>
              <a:t>Е</a:t>
            </a:r>
            <a:r>
              <a:rPr lang="ru-RU" sz="2500" dirty="0" smtClean="0">
                <a:latin typeface="Calibri" pitchFamily="34" charset="0"/>
              </a:rPr>
              <a:t>лектротехничком,</a:t>
            </a:r>
            <a:r>
              <a:rPr lang="en-US" sz="2500" dirty="0" smtClean="0">
                <a:latin typeface="Calibri" pitchFamily="34" charset="0"/>
              </a:rPr>
              <a:t> т</a:t>
            </a:r>
            <a:r>
              <a:rPr lang="ru-RU" sz="2500" dirty="0" smtClean="0">
                <a:latin typeface="Calibri" pitchFamily="34" charset="0"/>
              </a:rPr>
              <a:t>ако</a:t>
            </a:r>
            <a:r>
              <a:rPr lang="en-US" sz="2500" dirty="0" smtClean="0">
                <a:latin typeface="Calibri" pitchFamily="34" charset="0"/>
              </a:rPr>
              <a:t> и</a:t>
            </a:r>
            <a:r>
              <a:rPr lang="ru-RU" sz="2500" dirty="0" smtClean="0">
                <a:latin typeface="Calibri" pitchFamily="34" charset="0"/>
              </a:rPr>
              <a:t> на многим другим техничким и природним факултетима.</a:t>
            </a:r>
          </a:p>
          <a:p>
            <a:endParaRPr lang="en-US" sz="2500" dirty="0" smtClean="0">
              <a:latin typeface="Calibri" pitchFamily="34" charset="0"/>
            </a:endParaRPr>
          </a:p>
          <a:p>
            <a:pPr>
              <a:buNone/>
            </a:pPr>
            <a:endParaRPr lang="en-US" sz="2500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000" dirty="0" err="1" smtClean="0">
                <a:latin typeface="Calibri" pitchFamily="34" charset="0"/>
              </a:rPr>
              <a:t>Општеобразовни</a:t>
            </a:r>
            <a:r>
              <a:rPr lang="en-US" sz="3000" dirty="0" smtClean="0">
                <a:latin typeface="Calibri" pitchFamily="34" charset="0"/>
              </a:rPr>
              <a:t> </a:t>
            </a:r>
            <a:r>
              <a:rPr lang="en-US" sz="3000" dirty="0" err="1" smtClean="0">
                <a:latin typeface="Calibri" pitchFamily="34" charset="0"/>
              </a:rPr>
              <a:t>предмети</a:t>
            </a:r>
            <a:endParaRPr lang="en-US" sz="3000" dirty="0">
              <a:latin typeface="Calibri" pitchFamily="34" charset="0"/>
            </a:endParaRPr>
          </a:p>
        </p:txBody>
      </p:sp>
      <p:pic>
        <p:nvPicPr>
          <p:cNvPr id="6" name="Content Placeholder 5" descr="untitl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676400"/>
            <a:ext cx="5938838" cy="38468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x-none" sz="3000" dirty="0" smtClean="0">
                <a:latin typeface="Calibri" pitchFamily="34" charset="0"/>
              </a:rPr>
              <a:t>Стручни предмети</a:t>
            </a:r>
            <a:endParaRPr lang="en-US" sz="3000" dirty="0">
              <a:latin typeface="Calibri" pitchFamily="34" charset="0"/>
            </a:endParaRPr>
          </a:p>
        </p:txBody>
      </p:sp>
      <p:pic>
        <p:nvPicPr>
          <p:cNvPr id="5" name="Content Placeholder 4" descr="untitled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673352"/>
            <a:ext cx="5926455" cy="427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077200" cy="914400"/>
          </a:xfrm>
        </p:spPr>
        <p:txBody>
          <a:bodyPr>
            <a:noAutofit/>
          </a:bodyPr>
          <a:lstStyle/>
          <a:p>
            <a:pPr algn="ctr"/>
            <a:r>
              <a:rPr lang="ru-RU" sz="2700" dirty="0" smtClean="0">
                <a:latin typeface="Calibri" pitchFamily="34" charset="0"/>
              </a:rPr>
              <a:t>Могућности запошљавања су веома велике</a:t>
            </a:r>
            <a:r>
              <a:rPr lang="en-US" sz="2700" dirty="0" smtClean="0">
                <a:latin typeface="Calibri" pitchFamily="34" charset="0"/>
              </a:rPr>
              <a:t>,</a:t>
            </a:r>
            <a:r>
              <a:rPr lang="ru-RU" sz="2700" dirty="0" smtClean="0">
                <a:latin typeface="Calibri" pitchFamily="34" charset="0"/>
              </a:rPr>
              <a:t> јер практично рачунари се </a:t>
            </a:r>
            <a:r>
              <a:rPr lang="en-US" sz="2700" dirty="0" smtClean="0">
                <a:latin typeface="Calibri" pitchFamily="34" charset="0"/>
              </a:rPr>
              <a:t>у </a:t>
            </a:r>
            <a:r>
              <a:rPr lang="en-US" sz="2700" dirty="0" err="1" smtClean="0">
                <a:latin typeface="Calibri" pitchFamily="34" charset="0"/>
              </a:rPr>
              <a:t>данашњици</a:t>
            </a:r>
            <a:r>
              <a:rPr lang="en-US" sz="2700" dirty="0" smtClean="0">
                <a:latin typeface="Calibri" pitchFamily="34" charset="0"/>
              </a:rPr>
              <a:t> </a:t>
            </a:r>
            <a:r>
              <a:rPr lang="ru-RU" sz="2700" dirty="0" smtClean="0">
                <a:latin typeface="Calibri" pitchFamily="34" charset="0"/>
              </a:rPr>
              <a:t>користе свуда</a:t>
            </a:r>
            <a:r>
              <a:rPr lang="en-US" sz="2700" dirty="0" smtClean="0">
                <a:latin typeface="Calibri" pitchFamily="34" charset="0"/>
              </a:rPr>
              <a:t>, у </a:t>
            </a:r>
            <a:r>
              <a:rPr lang="en-US" sz="2700" dirty="0" err="1" smtClean="0">
                <a:latin typeface="Calibri" pitchFamily="34" charset="0"/>
              </a:rPr>
              <a:t>свакој</a:t>
            </a:r>
            <a:r>
              <a:rPr lang="en-US" sz="2700" dirty="0" smtClean="0">
                <a:latin typeface="Calibri" pitchFamily="34" charset="0"/>
              </a:rPr>
              <a:t> </a:t>
            </a:r>
            <a:r>
              <a:rPr lang="en-US" sz="2700" dirty="0" err="1" smtClean="0">
                <a:latin typeface="Calibri" pitchFamily="34" charset="0"/>
              </a:rPr>
              <a:t>области</a:t>
            </a:r>
            <a:r>
              <a:rPr lang="en-US" sz="2700" dirty="0" smtClean="0">
                <a:latin typeface="Calibri" pitchFamily="34" charset="0"/>
              </a:rPr>
              <a:t> </a:t>
            </a:r>
            <a:r>
              <a:rPr lang="en-US" sz="2700" dirty="0" err="1" smtClean="0">
                <a:latin typeface="Calibri" pitchFamily="34" charset="0"/>
              </a:rPr>
              <a:t>посла</a:t>
            </a:r>
            <a:r>
              <a:rPr lang="en-US" sz="2700" dirty="0" smtClean="0">
                <a:latin typeface="Calibri" pitchFamily="34" charset="0"/>
              </a:rPr>
              <a:t>.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0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sz="2900" b="1" dirty="0" smtClean="0">
                <a:latin typeface="Calibri" pitchFamily="34" charset="0"/>
              </a:rPr>
              <a:t>Послови које електротехничар рачунара може обављати су</a:t>
            </a:r>
            <a:r>
              <a:rPr lang="ru-RU" sz="2900" dirty="0" smtClean="0">
                <a:latin typeface="Calibri" pitchFamily="34" charset="0"/>
              </a:rPr>
              <a:t>:</a:t>
            </a:r>
            <a:br>
              <a:rPr lang="ru-RU" sz="2900" dirty="0" smtClean="0">
                <a:latin typeface="Calibri" pitchFamily="34" charset="0"/>
              </a:rPr>
            </a:br>
            <a:r>
              <a:rPr lang="ru-RU" sz="2900" dirty="0" smtClean="0">
                <a:latin typeface="Calibri" pitchFamily="34" charset="0"/>
              </a:rPr>
              <a:t>• у обради најразличитијих података</a:t>
            </a:r>
            <a:br>
              <a:rPr lang="ru-RU" sz="2900" dirty="0" smtClean="0">
                <a:latin typeface="Calibri" pitchFamily="34" charset="0"/>
              </a:rPr>
            </a:br>
            <a:r>
              <a:rPr lang="ru-RU" sz="2900" dirty="0" smtClean="0">
                <a:latin typeface="Calibri" pitchFamily="34" charset="0"/>
              </a:rPr>
              <a:t>• у електроиндустрији</a:t>
            </a:r>
            <a:br>
              <a:rPr lang="ru-RU" sz="2900" dirty="0" smtClean="0">
                <a:latin typeface="Calibri" pitchFamily="34" charset="0"/>
              </a:rPr>
            </a:br>
            <a:r>
              <a:rPr lang="ru-RU" sz="2900" dirty="0" smtClean="0">
                <a:latin typeface="Calibri" pitchFamily="34" charset="0"/>
              </a:rPr>
              <a:t>• у рачунским центрима</a:t>
            </a:r>
            <a:br>
              <a:rPr lang="ru-RU" sz="2900" dirty="0" smtClean="0">
                <a:latin typeface="Calibri" pitchFamily="34" charset="0"/>
              </a:rPr>
            </a:br>
            <a:r>
              <a:rPr lang="ru-RU" sz="2900" dirty="0" smtClean="0">
                <a:latin typeface="Calibri" pitchFamily="34" charset="0"/>
              </a:rPr>
              <a:t>• у рачуноводству</a:t>
            </a:r>
            <a:br>
              <a:rPr lang="ru-RU" sz="2900" dirty="0" smtClean="0">
                <a:latin typeface="Calibri" pitchFamily="34" charset="0"/>
              </a:rPr>
            </a:br>
            <a:r>
              <a:rPr lang="ru-RU" sz="2900" dirty="0" smtClean="0">
                <a:latin typeface="Calibri" pitchFamily="34" charset="0"/>
              </a:rPr>
              <a:t>• у вођењу различитих процеса у индустрији</a:t>
            </a:r>
            <a:br>
              <a:rPr lang="ru-RU" sz="2900" dirty="0" smtClean="0">
                <a:latin typeface="Calibri" pitchFamily="34" charset="0"/>
              </a:rPr>
            </a:br>
            <a:r>
              <a:rPr lang="ru-RU" sz="2900" dirty="0" smtClean="0">
                <a:latin typeface="Calibri" pitchFamily="34" charset="0"/>
              </a:rPr>
              <a:t>• у свим областима научних истраживања</a:t>
            </a:r>
            <a:br>
              <a:rPr lang="ru-RU" sz="2900" dirty="0" smtClean="0">
                <a:latin typeface="Calibri" pitchFamily="34" charset="0"/>
              </a:rPr>
            </a:br>
            <a:r>
              <a:rPr lang="ru-RU" sz="2900" dirty="0" smtClean="0">
                <a:latin typeface="Calibri" pitchFamily="34" charset="0"/>
              </a:rPr>
              <a:t>• у медицини</a:t>
            </a:r>
            <a:br>
              <a:rPr lang="ru-RU" sz="2900" dirty="0" smtClean="0">
                <a:latin typeface="Calibri" pitchFamily="34" charset="0"/>
              </a:rPr>
            </a:br>
            <a:r>
              <a:rPr lang="ru-RU" sz="2900" dirty="0" smtClean="0">
                <a:latin typeface="Calibri" pitchFamily="34" charset="0"/>
              </a:rPr>
              <a:t>• у фирмама које се баве сервисом или продајом рачунара</a:t>
            </a:r>
            <a:br>
              <a:rPr lang="ru-RU" sz="2900" dirty="0" smtClean="0">
                <a:latin typeface="Calibri" pitchFamily="34" charset="0"/>
              </a:rPr>
            </a:br>
            <a:r>
              <a:rPr lang="ru-RU" sz="2900" dirty="0" smtClean="0">
                <a:latin typeface="Calibri" pitchFamily="34" charset="0"/>
              </a:rPr>
              <a:t>• у трговини,</a:t>
            </a:r>
            <a:r>
              <a:rPr lang="en-US" sz="2900" dirty="0" smtClean="0">
                <a:latin typeface="Calibri" pitchFamily="34" charset="0"/>
              </a:rPr>
              <a:t> </a:t>
            </a:r>
            <a:r>
              <a:rPr lang="ru-RU" sz="2900" dirty="0" smtClean="0">
                <a:latin typeface="Calibri" pitchFamily="34" charset="0"/>
              </a:rPr>
              <a:t>... </a:t>
            </a:r>
            <a:endParaRPr lang="ru-RU" sz="2900" dirty="0">
              <a:latin typeface="Calibri" pitchFamily="34" charset="0"/>
            </a:endParaRPr>
          </a:p>
        </p:txBody>
      </p:sp>
      <p:pic>
        <p:nvPicPr>
          <p:cNvPr id="5" name="Picture 4" descr="1300542-146020-animated-computer-drawing-smiley-on-monitor-with-huge-penc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69457" y="5340350"/>
            <a:ext cx="2174543" cy="15176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 descr="images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5334000"/>
            <a:ext cx="2057400" cy="1524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x-none" sz="3000" dirty="0" smtClean="0">
                <a:latin typeface="Calibri" pitchFamily="34" charset="0"/>
              </a:rPr>
              <a:t>Наша школа је опремљена следећим кабинетима за израду практичне наставе:</a:t>
            </a:r>
            <a:endParaRPr lang="en-US" sz="30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3048000"/>
          </a:xfrm>
        </p:spPr>
        <p:txBody>
          <a:bodyPr>
            <a:normAutofit fontScale="92500" lnSpcReduction="10000"/>
          </a:bodyPr>
          <a:lstStyle/>
          <a:p>
            <a:endParaRPr lang="x-none" sz="2000" dirty="0" smtClean="0"/>
          </a:p>
          <a:p>
            <a:r>
              <a:rPr lang="x-none" sz="2500" dirty="0" smtClean="0">
                <a:latin typeface="Calibri" pitchFamily="34" charset="0"/>
              </a:rPr>
              <a:t>Кабинет за Информатику </a:t>
            </a:r>
            <a:r>
              <a:rPr lang="x-none" sz="2500" smtClean="0">
                <a:latin typeface="Calibri" pitchFamily="34" charset="0"/>
              </a:rPr>
              <a:t>и Рачунарство</a:t>
            </a:r>
            <a:r>
              <a:rPr lang="en-US" sz="2500" dirty="0" smtClean="0">
                <a:latin typeface="Calibri" pitchFamily="34" charset="0"/>
              </a:rPr>
              <a:t>,  </a:t>
            </a:r>
            <a:r>
              <a:rPr lang="en-US" sz="2500" dirty="0" err="1" smtClean="0">
                <a:latin typeface="Calibri" pitchFamily="34" charset="0"/>
              </a:rPr>
              <a:t>Рачунарске</a:t>
            </a:r>
            <a:r>
              <a:rPr lang="en-US" sz="2500" dirty="0" smtClean="0">
                <a:latin typeface="Calibri" pitchFamily="34" charset="0"/>
              </a:rPr>
              <a:t> </a:t>
            </a:r>
            <a:r>
              <a:rPr lang="en-US" sz="2500" dirty="0" err="1" smtClean="0">
                <a:latin typeface="Calibri" pitchFamily="34" charset="0"/>
              </a:rPr>
              <a:t>мреже</a:t>
            </a:r>
            <a:endParaRPr lang="x-none" sz="2500" dirty="0" smtClean="0">
              <a:latin typeface="Calibri" pitchFamily="34" charset="0"/>
            </a:endParaRPr>
          </a:p>
          <a:p>
            <a:r>
              <a:rPr lang="x-none" sz="2500" dirty="0" smtClean="0">
                <a:latin typeface="Calibri" pitchFamily="34" charset="0"/>
              </a:rPr>
              <a:t>Кабинет за Програмирање</a:t>
            </a:r>
          </a:p>
          <a:p>
            <a:r>
              <a:rPr lang="x-none" sz="2500" dirty="0" smtClean="0">
                <a:latin typeface="Calibri" pitchFamily="34" charset="0"/>
              </a:rPr>
              <a:t>Кабинет </a:t>
            </a:r>
            <a:r>
              <a:rPr lang="x-none" sz="2500" smtClean="0">
                <a:latin typeface="Calibri" pitchFamily="34" charset="0"/>
              </a:rPr>
              <a:t>за Мултимедије </a:t>
            </a:r>
            <a:r>
              <a:rPr lang="en-US" sz="2500" dirty="0" smtClean="0">
                <a:latin typeface="Calibri" pitchFamily="34" charset="0"/>
              </a:rPr>
              <a:t>и </a:t>
            </a:r>
            <a:r>
              <a:rPr lang="x-none" sz="2500" smtClean="0">
                <a:latin typeface="Calibri" pitchFamily="34" charset="0"/>
              </a:rPr>
              <a:t>Примену рачунара </a:t>
            </a:r>
            <a:r>
              <a:rPr lang="en-US" sz="2500" dirty="0" smtClean="0">
                <a:latin typeface="Calibri" pitchFamily="34" charset="0"/>
              </a:rPr>
              <a:t>у </a:t>
            </a:r>
            <a:r>
              <a:rPr lang="en-US" sz="2500" dirty="0" err="1" smtClean="0">
                <a:latin typeface="Calibri" pitchFamily="34" charset="0"/>
              </a:rPr>
              <a:t>електротехници</a:t>
            </a:r>
            <a:r>
              <a:rPr lang="en-US" sz="2500" dirty="0" smtClean="0">
                <a:latin typeface="Calibri" pitchFamily="34" charset="0"/>
              </a:rPr>
              <a:t> </a:t>
            </a:r>
            <a:endParaRPr lang="x-none" sz="2500" dirty="0" smtClean="0">
              <a:latin typeface="Calibri" pitchFamily="34" charset="0"/>
            </a:endParaRPr>
          </a:p>
          <a:p>
            <a:r>
              <a:rPr lang="x-none" sz="2500" dirty="0" smtClean="0">
                <a:latin typeface="Calibri" pitchFamily="34" charset="0"/>
              </a:rPr>
              <a:t>Кабинет </a:t>
            </a:r>
            <a:r>
              <a:rPr lang="x-none" sz="2500" smtClean="0">
                <a:latin typeface="Calibri" pitchFamily="34" charset="0"/>
              </a:rPr>
              <a:t>за Електронику</a:t>
            </a:r>
            <a:r>
              <a:rPr lang="en-US" sz="2500" dirty="0" smtClean="0">
                <a:latin typeface="Calibri" pitchFamily="34" charset="0"/>
              </a:rPr>
              <a:t> и </a:t>
            </a:r>
            <a:r>
              <a:rPr lang="en-US" sz="2500" dirty="0" err="1" smtClean="0">
                <a:latin typeface="Calibri" pitchFamily="34" charset="0"/>
              </a:rPr>
              <a:t>Дигиталну</a:t>
            </a:r>
            <a:r>
              <a:rPr lang="en-US" sz="2500" dirty="0" smtClean="0">
                <a:latin typeface="Calibri" pitchFamily="34" charset="0"/>
              </a:rPr>
              <a:t> </a:t>
            </a:r>
            <a:r>
              <a:rPr lang="en-US" sz="2500" dirty="0" err="1" smtClean="0">
                <a:latin typeface="Calibri" pitchFamily="34" charset="0"/>
              </a:rPr>
              <a:t>електронику</a:t>
            </a:r>
            <a:endParaRPr lang="x-none" sz="2500" dirty="0" smtClean="0">
              <a:latin typeface="Calibri" pitchFamily="34" charset="0"/>
            </a:endParaRPr>
          </a:p>
          <a:p>
            <a:r>
              <a:rPr lang="x-none" sz="2500" dirty="0" smtClean="0">
                <a:latin typeface="Calibri" pitchFamily="34" charset="0"/>
              </a:rPr>
              <a:t>Кабинет </a:t>
            </a:r>
            <a:r>
              <a:rPr lang="x-none" sz="2500" smtClean="0">
                <a:latin typeface="Calibri" pitchFamily="34" charset="0"/>
              </a:rPr>
              <a:t>за Основе електротехнике </a:t>
            </a:r>
            <a:r>
              <a:rPr lang="en-US" sz="2500" dirty="0" smtClean="0">
                <a:latin typeface="Calibri" pitchFamily="34" charset="0"/>
              </a:rPr>
              <a:t>и </a:t>
            </a:r>
            <a:r>
              <a:rPr lang="x-none" sz="2500" smtClean="0">
                <a:latin typeface="Calibri" pitchFamily="34" charset="0"/>
              </a:rPr>
              <a:t>Мерења </a:t>
            </a:r>
            <a:r>
              <a:rPr lang="x-none" sz="2500" dirty="0" smtClean="0">
                <a:latin typeface="Calibri" pitchFamily="34" charset="0"/>
              </a:rPr>
              <a:t>у </a:t>
            </a:r>
            <a:r>
              <a:rPr lang="x-none" sz="2500" smtClean="0">
                <a:latin typeface="Calibri" pitchFamily="34" charset="0"/>
              </a:rPr>
              <a:t>електроници </a:t>
            </a:r>
            <a:endParaRPr lang="x-none" sz="2500" dirty="0" smtClean="0">
              <a:latin typeface="Calibri" pitchFamily="34" charset="0"/>
            </a:endParaRPr>
          </a:p>
          <a:p>
            <a:r>
              <a:rPr lang="en-US" sz="2500" dirty="0" err="1" smtClean="0">
                <a:latin typeface="Calibri" pitchFamily="34" charset="0"/>
              </a:rPr>
              <a:t>Кабинет</a:t>
            </a:r>
            <a:r>
              <a:rPr lang="en-US" sz="2500" dirty="0" smtClean="0">
                <a:latin typeface="Calibri" pitchFamily="34" charset="0"/>
              </a:rPr>
              <a:t> </a:t>
            </a:r>
            <a:r>
              <a:rPr lang="en-US" sz="2500" dirty="0" err="1" smtClean="0">
                <a:latin typeface="Calibri" pitchFamily="34" charset="0"/>
              </a:rPr>
              <a:t>за</a:t>
            </a:r>
            <a:r>
              <a:rPr lang="en-US" sz="2500" dirty="0" smtClean="0">
                <a:latin typeface="Calibri" pitchFamily="34" charset="0"/>
              </a:rPr>
              <a:t> </a:t>
            </a:r>
            <a:r>
              <a:rPr lang="en-US" sz="2500" dirty="0" err="1" smtClean="0">
                <a:latin typeface="Calibri" pitchFamily="34" charset="0"/>
              </a:rPr>
              <a:t>извођење</a:t>
            </a:r>
            <a:r>
              <a:rPr lang="en-US" sz="2500" dirty="0" smtClean="0">
                <a:latin typeface="Calibri" pitchFamily="34" charset="0"/>
              </a:rPr>
              <a:t> </a:t>
            </a:r>
            <a:r>
              <a:rPr lang="en-US" sz="2500" dirty="0" err="1" smtClean="0">
                <a:latin typeface="Calibri" pitchFamily="34" charset="0"/>
              </a:rPr>
              <a:t>практичне</a:t>
            </a:r>
            <a:r>
              <a:rPr lang="en-US" sz="2500" dirty="0" smtClean="0">
                <a:latin typeface="Calibri" pitchFamily="34" charset="0"/>
              </a:rPr>
              <a:t> </a:t>
            </a:r>
            <a:r>
              <a:rPr lang="en-US" sz="2500" dirty="0" err="1" smtClean="0">
                <a:latin typeface="Calibri" pitchFamily="34" charset="0"/>
              </a:rPr>
              <a:t>наставе</a:t>
            </a:r>
            <a:r>
              <a:rPr lang="en-US" sz="2500" dirty="0" smtClean="0">
                <a:latin typeface="Calibri" pitchFamily="34" charset="0"/>
              </a:rPr>
              <a:t> и р</a:t>
            </a:r>
            <a:r>
              <a:rPr lang="x-none" sz="2500" smtClean="0">
                <a:latin typeface="Calibri" pitchFamily="34" charset="0"/>
              </a:rPr>
              <a:t>адионица </a:t>
            </a:r>
            <a:endParaRPr lang="x-none" sz="2500" dirty="0" smtClean="0">
              <a:latin typeface="Calibri" pitchFamily="34" charset="0"/>
            </a:endParaRPr>
          </a:p>
          <a:p>
            <a:endParaRPr lang="en-US" dirty="0"/>
          </a:p>
        </p:txBody>
      </p:sp>
      <p:pic>
        <p:nvPicPr>
          <p:cNvPr id="14" name="Picture 13" descr="images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4724400"/>
            <a:ext cx="2438400" cy="1876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images (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4724400"/>
            <a:ext cx="2419350" cy="18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 descr="images (7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4724400"/>
            <a:ext cx="25146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idx="1"/>
          </p:nvPr>
        </p:nvSpPr>
        <p:spPr>
          <a:xfrm>
            <a:off x="533400" y="228600"/>
            <a:ext cx="8001000" cy="838200"/>
          </a:xfrm>
        </p:spPr>
        <p:txBody>
          <a:bodyPr>
            <a:normAutofit/>
          </a:bodyPr>
          <a:lstStyle/>
          <a:p>
            <a:pPr algn="ctr"/>
            <a:r>
              <a:rPr lang="x-none" sz="1800" smtClean="0">
                <a:latin typeface="Calibri" pitchFamily="34" charset="0"/>
              </a:rPr>
              <a:t>Кабинет </a:t>
            </a:r>
            <a:r>
              <a:rPr lang="en-US" sz="1800" dirty="0" err="1" smtClean="0">
                <a:latin typeface="Calibri" pitchFamily="34" charset="0"/>
              </a:rPr>
              <a:t>за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x-none" sz="1800" i="1" smtClean="0">
                <a:latin typeface="Calibri" pitchFamily="34" charset="0"/>
              </a:rPr>
              <a:t>Информатику</a:t>
            </a:r>
            <a:r>
              <a:rPr lang="en-US" sz="1800" i="1" dirty="0" smtClean="0">
                <a:latin typeface="Calibri" pitchFamily="34" charset="0"/>
              </a:rPr>
              <a:t> и </a:t>
            </a:r>
            <a:r>
              <a:rPr lang="en-US" sz="1800" i="1" dirty="0" err="1" smtClean="0">
                <a:latin typeface="Calibri" pitchFamily="34" charset="0"/>
              </a:rPr>
              <a:t>рачунарство</a:t>
            </a:r>
            <a:r>
              <a:rPr lang="en-US" sz="1800" i="1" dirty="0" smtClean="0">
                <a:latin typeface="Calibri" pitchFamily="34" charset="0"/>
              </a:rPr>
              <a:t>, </a:t>
            </a:r>
            <a:r>
              <a:rPr lang="x-none" sz="1800" i="1" smtClean="0">
                <a:latin typeface="Calibri" pitchFamily="34" charset="0"/>
              </a:rPr>
              <a:t>Рачунарске </a:t>
            </a:r>
            <a:r>
              <a:rPr lang="x-none" sz="1800" i="1" dirty="0" smtClean="0">
                <a:latin typeface="Calibri" pitchFamily="34" charset="0"/>
              </a:rPr>
              <a:t>мреже</a:t>
            </a:r>
            <a:endParaRPr lang="en-US" sz="1800" i="1" dirty="0">
              <a:latin typeface="Calibri" pitchFamily="34" charset="0"/>
            </a:endParaRPr>
          </a:p>
        </p:txBody>
      </p:sp>
      <p:pic>
        <p:nvPicPr>
          <p:cNvPr id="4" name="Content Placeholder 3" descr="DSC_1125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52400" y="3733799"/>
            <a:ext cx="4724400" cy="2849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DSC_11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3810000"/>
            <a:ext cx="4154540" cy="2730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DSC_11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1066800"/>
            <a:ext cx="6553200" cy="2744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sz="3000" i="1" dirty="0" smtClean="0"/>
              <a:t/>
            </a:r>
            <a:br>
              <a:rPr lang="x-none" sz="3000" i="1" dirty="0" smtClean="0"/>
            </a:br>
            <a:endParaRPr lang="en-US" sz="3000" i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85800" y="381000"/>
            <a:ext cx="7924800" cy="738187"/>
          </a:xfrm>
        </p:spPr>
        <p:txBody>
          <a:bodyPr/>
          <a:lstStyle/>
          <a:p>
            <a:pPr algn="ctr"/>
            <a:r>
              <a:rPr lang="x-none" dirty="0" smtClean="0">
                <a:latin typeface="Calibri" pitchFamily="34" charset="0"/>
              </a:rPr>
              <a:t>Кабинет за </a:t>
            </a:r>
            <a:r>
              <a:rPr lang="x-none" i="1" dirty="0" smtClean="0">
                <a:latin typeface="Calibri" pitchFamily="34" charset="0"/>
              </a:rPr>
              <a:t>Програмирање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44780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dirty="0" smtClean="0">
                <a:latin typeface="Calibri" pitchFamily="34" charset="0"/>
              </a:rPr>
              <a:t>У другој </a:t>
            </a:r>
            <a:r>
              <a:rPr lang="x-none" smtClean="0">
                <a:latin typeface="Calibri" pitchFamily="34" charset="0"/>
              </a:rPr>
              <a:t>години 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школовања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учи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се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теоријски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део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програмирања</a:t>
            </a:r>
            <a:r>
              <a:rPr lang="en-US" dirty="0" smtClean="0">
                <a:latin typeface="Calibri" pitchFamily="34" charset="0"/>
              </a:rPr>
              <a:t>, а </a:t>
            </a:r>
            <a:r>
              <a:rPr lang="en-US" dirty="0" err="1" smtClean="0">
                <a:latin typeface="Calibri" pitchFamily="34" charset="0"/>
              </a:rPr>
              <a:t>затим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то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ученицима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омогућује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рад</a:t>
            </a:r>
            <a:r>
              <a:rPr lang="en-US" dirty="0" smtClean="0">
                <a:latin typeface="Calibri" pitchFamily="34" charset="0"/>
              </a:rPr>
              <a:t> у Visual Basic-у, a </a:t>
            </a:r>
            <a:r>
              <a:rPr lang="x-none" dirty="0" smtClean="0">
                <a:latin typeface="Calibri" pitchFamily="34" charset="0"/>
              </a:rPr>
              <a:t>у трећој и четвртој практични део наведеног и </a:t>
            </a:r>
            <a:r>
              <a:rPr lang="en-US" dirty="0" smtClean="0">
                <a:latin typeface="Calibri" pitchFamily="34" charset="0"/>
              </a:rPr>
              <a:t>C++ </a:t>
            </a:r>
            <a:r>
              <a:rPr lang="en-US" dirty="0" err="1" smtClean="0">
                <a:latin typeface="Calibri" pitchFamily="34" charset="0"/>
              </a:rPr>
              <a:t>програма</a:t>
            </a:r>
            <a:r>
              <a:rPr lang="en-US" dirty="0" smtClean="0">
                <a:latin typeface="Calibri" pitchFamily="34" charset="0"/>
              </a:rPr>
              <a:t>.</a:t>
            </a:r>
            <a:endParaRPr lang="x-none" dirty="0" smtClean="0">
              <a:latin typeface="Calibri" pitchFamily="34" charset="0"/>
            </a:endParaRPr>
          </a:p>
        </p:txBody>
      </p:sp>
      <p:pic>
        <p:nvPicPr>
          <p:cNvPr id="9" name="Picture 8" descr="DSC_11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819400"/>
            <a:ext cx="4495800" cy="3429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Picture 10" descr="DSC_11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2895600"/>
            <a:ext cx="3581400" cy="345895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721</TotalTime>
  <Words>506</Words>
  <Application>Microsoft Office PowerPoint</Application>
  <PresentationFormat>On-screen Show (4:3)</PresentationFormat>
  <Paragraphs>55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Technic</vt:lpstr>
      <vt:lpstr>Електротехничар рачунара</vt:lpstr>
      <vt:lpstr>Какво је занимање електротехничар рачунара? </vt:lpstr>
      <vt:lpstr>Slide 3</vt:lpstr>
      <vt:lpstr>Општеобразовни предмети</vt:lpstr>
      <vt:lpstr>Стручни предмети</vt:lpstr>
      <vt:lpstr>Могућности запошљавања су веома велике, јер практично рачунари се у данашњици користе свуда, у свакој области посла. </vt:lpstr>
      <vt:lpstr>Наша школа је опремљена следећим кабинетима за израду практичне наставе:</vt:lpstr>
      <vt:lpstr> </vt:lpstr>
      <vt:lpstr> </vt:lpstr>
      <vt:lpstr>Slide 10</vt:lpstr>
      <vt:lpstr>Slide 11</vt:lpstr>
      <vt:lpstr>Остварени успех наше школе на такмичењу Create the Future:</vt:lpstr>
      <vt:lpstr>Slide 13</vt:lpstr>
      <vt:lpstr>Турнири који се традиционално одржавају сваке године у нашој школи, у сарадњи са Канцеларијом за младе:</vt:lpstr>
      <vt:lpstr>Slide 15</vt:lpstr>
      <vt:lpstr>Slide 16</vt:lpstr>
      <vt:lpstr>Slide 17</vt:lpstr>
      <vt:lpstr>Хвала на пажњи!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Profesor</dc:creator>
  <cp:lastModifiedBy>Administrator</cp:lastModifiedBy>
  <cp:revision>62</cp:revision>
  <dcterms:created xsi:type="dcterms:W3CDTF">2013-02-28T08:09:45Z</dcterms:created>
  <dcterms:modified xsi:type="dcterms:W3CDTF">2015-04-01T11:12:03Z</dcterms:modified>
</cp:coreProperties>
</file>