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69" r:id="rId3"/>
    <p:sldId id="271" r:id="rId4"/>
    <p:sldId id="258" r:id="rId5"/>
    <p:sldId id="262" r:id="rId6"/>
    <p:sldId id="259" r:id="rId7"/>
    <p:sldId id="260" r:id="rId8"/>
    <p:sldId id="261" r:id="rId9"/>
    <p:sldId id="274" r:id="rId10"/>
    <p:sldId id="263" r:id="rId11"/>
    <p:sldId id="264" r:id="rId12"/>
    <p:sldId id="265" r:id="rId13"/>
    <p:sldId id="268" r:id="rId14"/>
    <p:sldId id="267" r:id="rId15"/>
    <p:sldId id="266" r:id="rId16"/>
    <p:sldId id="270" r:id="rId17"/>
    <p:sldId id="272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9DD44-33B8-4FAA-9A32-193477D8B1B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7A12-1B2D-4CC9-BF95-69EE7C709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7A12-1B2D-4CC9-BF95-69EE7C709E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6685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ТЕХНИЧКА ШКОЛА</a:t>
            </a:r>
            <a:br>
              <a:rPr lang="sr-Cyrl-CS" dirty="0" smtClean="0"/>
            </a:br>
            <a:r>
              <a:rPr lang="sr-Cyrl-CS" dirty="0" smtClean="0"/>
              <a:t>Подручје рада: Трговина, туризам и угоститељство</a:t>
            </a:r>
            <a:endParaRPr lang="sr-Cyrl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7239000" cy="3276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FF00"/>
                </a:solidFill>
              </a:rPr>
              <a:t>ЗАНИМАЊЕ</a:t>
            </a:r>
            <a:r>
              <a:rPr lang="sr-Cyrl-CS" sz="5400" dirty="0" smtClean="0">
                <a:solidFill>
                  <a:srgbClr val="FFFF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sr-Cyrl-CS" sz="5400" dirty="0" smtClean="0">
                <a:solidFill>
                  <a:srgbClr val="FFFF00"/>
                </a:solidFill>
              </a:rPr>
              <a:t> Туристички техничар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u="sng" dirty="0" smtClean="0">
                <a:solidFill>
                  <a:srgbClr val="FFFF00"/>
                </a:solidFill>
              </a:rPr>
              <a:t>Сајмови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Годишње се посећују сајам туризма у Новом Саду (Октобар), Међународни сајам туризма у Београду (фебруар), сајам књига, сајам аутомобила и сајам професионалне оријентације.</a:t>
            </a:r>
            <a:endParaRPr lang="en-US" dirty="0"/>
          </a:p>
        </p:txBody>
      </p:sp>
      <p:pic>
        <p:nvPicPr>
          <p:cNvPr id="5" name="Content Placeholder 4" descr="64762_539145799459353_69129135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4267200" cy="354885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200400" cy="1143000"/>
          </a:xfrm>
        </p:spPr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Излети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У оквиру блок наставе организују се излети</a:t>
            </a:r>
          </a:p>
          <a:p>
            <a:r>
              <a:rPr lang="sr-Cyrl-CS" dirty="0" smtClean="0"/>
              <a:t>У првој години обилазе се нека од излетишта: Бељаница, Ресавска пећина, Водопад Велики Бук, парк макета, манастир Манасија, хотел Ресава.</a:t>
            </a:r>
          </a:p>
        </p:txBody>
      </p:sp>
      <p:pic>
        <p:nvPicPr>
          <p:cNvPr id="5" name="Content Placeholder 4" descr="Resavska_pec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2662238" cy="3048000"/>
          </a:xfrm>
        </p:spPr>
      </p:pic>
      <p:pic>
        <p:nvPicPr>
          <p:cNvPr id="1026" name="Picture 2" descr="C:\Users\Student\Desktop\155197_164263203614283_53326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670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por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124200"/>
            <a:ext cx="3657600" cy="3452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5410200"/>
          </a:xfrm>
        </p:spPr>
        <p:txBody>
          <a:bodyPr/>
          <a:lstStyle/>
          <a:p>
            <a:r>
              <a:rPr lang="sr-Cyrl-CS" dirty="0" smtClean="0"/>
              <a:t>У другој години обилазе се Етно Село у Великој Плани, манастир Копорин, Радовањски Луг, манастир Покајница и мотел Стари Храст.</a:t>
            </a:r>
            <a:endParaRPr lang="en-US" dirty="0"/>
          </a:p>
        </p:txBody>
      </p:sp>
      <p:pic>
        <p:nvPicPr>
          <p:cNvPr id="5" name="Content Placeholder 4" descr="5350813_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4368800" cy="3276600"/>
          </a:xfrm>
        </p:spPr>
      </p:pic>
      <p:pic>
        <p:nvPicPr>
          <p:cNvPr id="7" name="Picture 6" descr="lug8_020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429000"/>
            <a:ext cx="1794650" cy="239286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CS" dirty="0" smtClean="0"/>
              <a:t>У трећој години обилази се планина Авала, авалски торањ, споменик Незнаном јунаку</a:t>
            </a:r>
            <a:r>
              <a:rPr lang="sr-Latn-RS" dirty="0" smtClean="0"/>
              <a:t>, </a:t>
            </a:r>
            <a:r>
              <a:rPr lang="sr-Cyrl-CS" dirty="0" smtClean="0"/>
              <a:t>хотел Хајат, музеј Николе Тесле и разгледање града Београда.</a:t>
            </a:r>
          </a:p>
        </p:txBody>
      </p:sp>
      <p:pic>
        <p:nvPicPr>
          <p:cNvPr id="5" name="Content Placeholder 4" descr="8806_488863107820956_383858690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2048613" cy="2731484"/>
          </a:xfrm>
        </p:spPr>
      </p:pic>
      <p:pic>
        <p:nvPicPr>
          <p:cNvPr id="6" name="Picture 5" descr="65312_488863294487604_4308358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3810000" cy="2857500"/>
          </a:xfrm>
          <a:prstGeom prst="rect">
            <a:avLst/>
          </a:prstGeom>
        </p:spPr>
      </p:pic>
      <p:pic>
        <p:nvPicPr>
          <p:cNvPr id="7" name="Picture 6" descr="535418_488861957821071_104889105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10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6280"/>
          </a:xfrm>
        </p:spPr>
        <p:txBody>
          <a:bodyPr/>
          <a:lstStyle/>
          <a:p>
            <a:r>
              <a:rPr lang="sr-Cyrl-CS" dirty="0" smtClean="0"/>
              <a:t>У четвртој години обилази се Врњачка бања-хотели, црква Лазарица(Крушевац) и манастир Љубостиња. </a:t>
            </a:r>
            <a:endParaRPr lang="en-US" dirty="0"/>
          </a:p>
        </p:txBody>
      </p:sp>
      <p:pic>
        <p:nvPicPr>
          <p:cNvPr id="5" name="Content Placeholder 4" descr="Maskotas_of_Vrnjacka_Ban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533400"/>
            <a:ext cx="4038600" cy="3548856"/>
          </a:xfrm>
        </p:spPr>
      </p:pic>
      <p:pic>
        <p:nvPicPr>
          <p:cNvPr id="2051" name="Picture 3" descr="C:\Users\Student\Desktop\vrnjacka-b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852" y="2971800"/>
            <a:ext cx="3469148" cy="2209800"/>
          </a:xfrm>
          <a:prstGeom prst="rect">
            <a:avLst/>
          </a:prstGeom>
          <a:noFill/>
        </p:spPr>
      </p:pic>
      <p:pic>
        <p:nvPicPr>
          <p:cNvPr id="2050" name="Picture 2" descr="C:\Users\Student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664262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>
            <a:normAutofit/>
          </a:bodyPr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Екскурзије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1.година-Манастири централне Србије или Тара.</a:t>
            </a:r>
          </a:p>
          <a:p>
            <a:r>
              <a:rPr lang="sr-Cyrl-CS" dirty="0" smtClean="0"/>
              <a:t>2.година-Власинско језеро или Златибор.</a:t>
            </a:r>
          </a:p>
          <a:p>
            <a:r>
              <a:rPr lang="sr-Cyrl-CS" dirty="0" smtClean="0"/>
              <a:t>3.година-Словачка, Чешка, Аустрија, Мађарска.</a:t>
            </a:r>
          </a:p>
          <a:p>
            <a:r>
              <a:rPr lang="sr-Cyrl-CS" dirty="0" smtClean="0"/>
              <a:t>4.година-Северна Италија</a:t>
            </a:r>
            <a:endParaRPr lang="en-US" dirty="0"/>
          </a:p>
        </p:txBody>
      </p:sp>
      <p:pic>
        <p:nvPicPr>
          <p:cNvPr id="5" name="Content Placeholder 4" descr="230293_208615132512423_453930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352800"/>
            <a:ext cx="4038600" cy="3028950"/>
          </a:xfrm>
        </p:spPr>
      </p:pic>
      <p:pic>
        <p:nvPicPr>
          <p:cNvPr id="6" name="Picture 5" descr="544862_3009516369346_157968673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066800"/>
            <a:ext cx="2209800" cy="2946401"/>
          </a:xfrm>
          <a:prstGeom prst="rect">
            <a:avLst/>
          </a:prstGeom>
        </p:spPr>
      </p:pic>
      <p:pic>
        <p:nvPicPr>
          <p:cNvPr id="8" name="Picture 7" descr="558489_3009563250518_18400341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600200"/>
            <a:ext cx="2571749" cy="3429000"/>
          </a:xfrm>
          <a:prstGeom prst="rect">
            <a:avLst/>
          </a:prstGeom>
        </p:spPr>
      </p:pic>
      <p:pic>
        <p:nvPicPr>
          <p:cNvPr id="7" name="Picture 6" descr="555206_3009424647053_55799559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572000"/>
            <a:ext cx="3251199" cy="1828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Након стицања дипломе имате знање: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/>
              <a:t>За </a:t>
            </a:r>
            <a:r>
              <a:rPr lang="sr-Cyrl-CS" u="sng" dirty="0" smtClean="0"/>
              <a:t>рад</a:t>
            </a:r>
            <a:r>
              <a:rPr lang="sr-Cyrl-CS" dirty="0" smtClean="0"/>
              <a:t> у туристичкој агенцији</a:t>
            </a:r>
          </a:p>
          <a:p>
            <a:r>
              <a:rPr lang="sr-Cyrl-CS" dirty="0" smtClean="0"/>
              <a:t>Туризмолога,</a:t>
            </a:r>
          </a:p>
          <a:p>
            <a:r>
              <a:rPr lang="sr-Cyrl-CS" dirty="0" smtClean="0"/>
              <a:t>Хотелијера,</a:t>
            </a:r>
          </a:p>
          <a:p>
            <a:r>
              <a:rPr lang="sr-Cyrl-CS" dirty="0" smtClean="0"/>
              <a:t>Рецепционера,</a:t>
            </a:r>
          </a:p>
          <a:p>
            <a:r>
              <a:rPr lang="sr-Cyrl-CS" dirty="0" smtClean="0"/>
              <a:t>Менаџера у туризму,</a:t>
            </a:r>
          </a:p>
          <a:p>
            <a:r>
              <a:rPr lang="sr-Cyrl-CS" dirty="0" smtClean="0"/>
              <a:t>Менаџера</a:t>
            </a:r>
          </a:p>
          <a:p>
            <a:r>
              <a:rPr lang="sr-Cyrl-CS" dirty="0" smtClean="0"/>
              <a:t>Информатора у информативном центру,</a:t>
            </a:r>
          </a:p>
          <a:p>
            <a:r>
              <a:rPr lang="sr-Cyrl-CS" dirty="0" smtClean="0"/>
              <a:t>Хотелијера.</a:t>
            </a:r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5" name="Content Placeholder 4" descr="29343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4038600" cy="2524125"/>
          </a:xfrm>
        </p:spPr>
      </p:pic>
      <p:pic>
        <p:nvPicPr>
          <p:cNvPr id="1027" name="Picture 3" descr="C:\Users\Student\Desktop\posao_menadzer_23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Парламент ученика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sr-Cyrl-CS" dirty="0" smtClean="0"/>
              <a:t>Парламент ученика се сваке године брине о правима ученика.</a:t>
            </a:r>
          </a:p>
          <a:p>
            <a:r>
              <a:rPr lang="sr-Cyrl-CS" dirty="0" smtClean="0"/>
              <a:t>Састоји се од по два представника сваког одељења и сваке године бира председника, заменика и записничара.</a:t>
            </a:r>
          </a:p>
          <a:p>
            <a:r>
              <a:rPr lang="sr-Cyrl-CS" dirty="0" smtClean="0"/>
              <a:t>Доноси одлуке о организовању разних акција, (хуманитарних, рекреативних и спортских).</a:t>
            </a:r>
          </a:p>
          <a:p>
            <a:r>
              <a:rPr lang="sr-Cyrl-CS" dirty="0" smtClean="0"/>
              <a:t>На захтев ученика сваке године организује Турнир у малом фудбалу, кошарци и стоном тенису.</a:t>
            </a:r>
          </a:p>
          <a:p>
            <a:r>
              <a:rPr lang="sr-Cyrl-CS" dirty="0" smtClean="0"/>
              <a:t>Поводом празника организује ученичке журке</a:t>
            </a:r>
            <a:r>
              <a:rPr lang="sr-Latn-RS" dirty="0" smtClean="0"/>
              <a:t> </a:t>
            </a:r>
            <a:r>
              <a:rPr lang="sr-Cyrl-CS" dirty="0" smtClean="0"/>
              <a:t>и концерте.</a:t>
            </a:r>
          </a:p>
          <a:p>
            <a:r>
              <a:rPr lang="sr-Cyrl-CS" dirty="0" smtClean="0"/>
              <a:t>Успешно сарађује са канцеларијом за младе.</a:t>
            </a: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Хуманитарна акција у организацији парламента ученика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3505200"/>
          </a:xfrm>
        </p:spPr>
        <p:txBody>
          <a:bodyPr/>
          <a:lstStyle/>
          <a:p>
            <a:r>
              <a:rPr lang="sr-Cyrl-CS" dirty="0" smtClean="0"/>
              <a:t>Све донације су поклоњене “Домском одељењу за децу ометену у развоју” које је у склопу манастира Свете Петке у селу Извор код Параћина.</a:t>
            </a:r>
            <a:endParaRPr lang="en-US" dirty="0"/>
          </a:p>
        </p:txBody>
      </p:sp>
      <p:pic>
        <p:nvPicPr>
          <p:cNvPr id="5" name="Content Placeholder 4" descr="Photo01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143000"/>
            <a:ext cx="3886200" cy="2895600"/>
          </a:xfrm>
        </p:spPr>
      </p:pic>
      <p:pic>
        <p:nvPicPr>
          <p:cNvPr id="4098" name="Picture 2" descr="C:\Users\Student\Desktop\Photo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4400"/>
            <a:ext cx="39624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403860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Председница парламента Јелена и записничар Марија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Савет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  <a:r>
              <a:rPr lang="sr-Cyrl-C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Школа = Туризам = Будућност</a:t>
            </a:r>
          </a:p>
          <a:p>
            <a:pPr>
              <a:buNone/>
            </a:pPr>
            <a:endParaRPr lang="sr-Cyrl-CS" sz="4000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CS" sz="4000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CS" sz="40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C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Срећно </a:t>
            </a:r>
            <a:r>
              <a:rPr lang="sr-Cyrl-C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 !</a:t>
            </a:r>
            <a:endParaRPr lang="sr-Cyrl-CS" sz="40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ЗАШТО БАШ ОВО ЗАНИМАЊЕ?!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Ово занимање пружа могућност уписивања великог броја различитих факултета.</a:t>
            </a:r>
          </a:p>
          <a:p>
            <a:r>
              <a:rPr lang="sr-Cyrl-CS" dirty="0" smtClean="0"/>
              <a:t>Преферира друштвене науке(историја, географија, историја уметности и друге), такође  садржи и економске предмете.</a:t>
            </a:r>
          </a:p>
          <a:p>
            <a:r>
              <a:rPr lang="sr-Cyrl-CS" dirty="0" smtClean="0"/>
              <a:t>Стичете добро предзнање у свим понуђеним областима.</a:t>
            </a:r>
          </a:p>
          <a:p>
            <a:r>
              <a:rPr lang="sr-Cyrl-CS" dirty="0" smtClean="0"/>
              <a:t>Стицање знања страних језика(Енглески, француски, руски).</a:t>
            </a:r>
          </a:p>
          <a:p>
            <a:endParaRPr lang="sr-Cyrl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86740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ПРЕЗЕНТАЦИЈУ ПРИПРЕМИЛИ </a:t>
            </a:r>
          </a:p>
          <a:p>
            <a:pPr>
              <a:buNone/>
            </a:pPr>
            <a:r>
              <a:rPr lang="sr-Cyrl-RS" sz="4000" dirty="0" smtClean="0"/>
              <a:t>Ученици одељења туристичких техничара 4. разреда:</a:t>
            </a:r>
          </a:p>
          <a:p>
            <a:pPr>
              <a:buNone/>
            </a:pPr>
            <a:endParaRPr lang="sr-Cyrl-RS" sz="4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5973763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Туризам се у последњим деценијама развио и сматра се </a:t>
            </a:r>
            <a:r>
              <a:rPr lang="sr-Cyrl-CS" u="sng" dirty="0" smtClean="0">
                <a:solidFill>
                  <a:srgbClr val="002060"/>
                </a:solidFill>
              </a:rPr>
              <a:t>будућношћу</a:t>
            </a:r>
            <a:r>
              <a:rPr lang="sr-Cyrl-CS" dirty="0" smtClean="0"/>
              <a:t> света!</a:t>
            </a:r>
          </a:p>
          <a:p>
            <a:r>
              <a:rPr lang="sr-Cyrl-CS" dirty="0" smtClean="0"/>
              <a:t>Овим занимањем доприносите да будућност постане садашњост.</a:t>
            </a:r>
          </a:p>
          <a:p>
            <a:r>
              <a:rPr lang="sr-Cyrl-CS" dirty="0" smtClean="0"/>
              <a:t>Образовни профил туристички техничар чини једно одељење од 30 ученика.</a:t>
            </a:r>
          </a:p>
          <a:p>
            <a:r>
              <a:rPr lang="sr-Cyrl-CS" dirty="0" smtClean="0"/>
              <a:t>Школовање је </a:t>
            </a:r>
            <a:r>
              <a:rPr lang="sr-Cyrl-CS" u="sng" dirty="0" smtClean="0">
                <a:solidFill>
                  <a:srgbClr val="002060"/>
                </a:solidFill>
              </a:rPr>
              <a:t>четвртог степена</a:t>
            </a:r>
            <a:r>
              <a:rPr lang="sr-Cyrl-CS" dirty="0" smtClean="0">
                <a:solidFill>
                  <a:srgbClr val="002060"/>
                </a:solidFill>
              </a:rPr>
              <a:t> </a:t>
            </a:r>
            <a:r>
              <a:rPr lang="sr-Cyrl-CS" dirty="0" smtClean="0"/>
              <a:t>и у себи садржи блок наставу(коју ћемо касније образложити), сајмове, излете и екскурзије.</a:t>
            </a:r>
          </a:p>
          <a:p>
            <a:r>
              <a:rPr lang="sr-Cyrl-CS" dirty="0" smtClean="0"/>
              <a:t> Ако желите да стекнете добро образовање уз повећану могућност за путовањима и дружењем, ово је право занимање за вас.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udent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Основни појмови туризма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5105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Сама реч „туризам“ потиче од енглеске речи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tour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што у преводу значи задовољство од путовања са задржавањем у различитим местима.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Туриста је особа која путује најмање осамдесет километара од места сталног боравка, како је то дефинисала Светска туристичка организација</a:t>
            </a:r>
          </a:p>
          <a:p>
            <a:r>
              <a:rPr lang="sr-Cyrl-C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Туризам се сматра будућношћу света.</a:t>
            </a:r>
          </a:p>
          <a:p>
            <a:endParaRPr lang="en-US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\Desktop\535418_488861957821071_10488910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25755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Посебни облици туризма: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 smtClean="0"/>
              <a:t>Авантуристички туризам</a:t>
            </a:r>
          </a:p>
          <a:p>
            <a:r>
              <a:rPr lang="sr-Cyrl-CS" dirty="0" smtClean="0"/>
              <a:t>Кампинг туризам</a:t>
            </a:r>
          </a:p>
          <a:p>
            <a:r>
              <a:rPr lang="sr-Cyrl-CS" dirty="0" smtClean="0"/>
              <a:t>Конгресни туризам</a:t>
            </a:r>
          </a:p>
          <a:p>
            <a:r>
              <a:rPr lang="sr-Cyrl-CS" u="sng" dirty="0" smtClean="0"/>
              <a:t>Верски туризам</a:t>
            </a:r>
          </a:p>
          <a:p>
            <a:r>
              <a:rPr lang="sr-Cyrl-CS" u="sng" dirty="0" smtClean="0"/>
              <a:t>Градски туризам</a:t>
            </a:r>
          </a:p>
          <a:p>
            <a:r>
              <a:rPr lang="sr-Cyrl-CS" u="sng" dirty="0" smtClean="0"/>
              <a:t>Дечији образовни туризам</a:t>
            </a:r>
          </a:p>
          <a:p>
            <a:r>
              <a:rPr lang="sr-Cyrl-CS" u="sng" dirty="0" smtClean="0"/>
              <a:t>Екотуризам</a:t>
            </a:r>
          </a:p>
          <a:p>
            <a:r>
              <a:rPr lang="sr-Cyrl-CS" u="sng" dirty="0" smtClean="0"/>
              <a:t>Бањски туризам</a:t>
            </a:r>
          </a:p>
          <a:p>
            <a:r>
              <a:rPr lang="sr-Cyrl-CS" u="sng" dirty="0" smtClean="0"/>
              <a:t>Културни туризам</a:t>
            </a:r>
          </a:p>
          <a:p>
            <a:r>
              <a:rPr lang="sr-Cyrl-CS" u="sng" dirty="0" smtClean="0"/>
              <a:t>Ловни туризам</a:t>
            </a:r>
          </a:p>
          <a:p>
            <a:r>
              <a:rPr lang="sr-Cyrl-CS" u="sng" dirty="0" smtClean="0"/>
              <a:t>Сеоски туризам</a:t>
            </a:r>
            <a:endParaRPr lang="en-US" u="sng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Предмети</a:t>
            </a:r>
            <a:r>
              <a:rPr lang="sr-Cyrl-CS" b="1" i="1" u="sng" dirty="0" smtClean="0">
                <a:solidFill>
                  <a:srgbClr val="FFFF00"/>
                </a:solidFill>
              </a:rPr>
              <a:t>: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457200"/>
          </a:xfrm>
        </p:spPr>
        <p:txBody>
          <a:bodyPr>
            <a:normAutofit/>
          </a:bodyPr>
          <a:lstStyle/>
          <a:p>
            <a:r>
              <a:rPr lang="sr-Cyrl-CS" b="0" i="1" u="sng" dirty="0" smtClean="0"/>
              <a:t>1. Година</a:t>
            </a:r>
            <a:endParaRPr lang="en-US" b="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800600"/>
          </a:xfrm>
        </p:spPr>
        <p:txBody>
          <a:bodyPr>
            <a:normAutofit lnSpcReduction="10000"/>
          </a:bodyPr>
          <a:lstStyle/>
          <a:p>
            <a:r>
              <a:rPr lang="sr-Cyrl-CS" sz="1900" dirty="0" smtClean="0"/>
              <a:t>Српски</a:t>
            </a:r>
          </a:p>
          <a:p>
            <a:r>
              <a:rPr lang="sr-Cyrl-CS" sz="1900" dirty="0" smtClean="0"/>
              <a:t>Математика</a:t>
            </a:r>
          </a:p>
          <a:p>
            <a:r>
              <a:rPr lang="sr-Cyrl-CS" sz="1900" dirty="0" smtClean="0"/>
              <a:t>Енглески</a:t>
            </a:r>
          </a:p>
          <a:p>
            <a:r>
              <a:rPr lang="sr-Cyrl-CS" sz="1900" b="1" u="sng" dirty="0" smtClean="0"/>
              <a:t>Француски</a:t>
            </a:r>
          </a:p>
          <a:p>
            <a:r>
              <a:rPr lang="sr-Cyrl-CS" sz="1900" b="1" u="sng" dirty="0" smtClean="0"/>
              <a:t>Основе туризма</a:t>
            </a:r>
          </a:p>
          <a:p>
            <a:r>
              <a:rPr lang="sr-Cyrl-CS" sz="1900" b="1" u="sng" dirty="0" smtClean="0"/>
              <a:t>Агенцијско и хотелијерско пословање</a:t>
            </a:r>
          </a:p>
          <a:p>
            <a:r>
              <a:rPr lang="sr-Cyrl-CS" sz="1900" dirty="0" smtClean="0"/>
              <a:t>Музичко</a:t>
            </a:r>
          </a:p>
          <a:p>
            <a:r>
              <a:rPr lang="sr-Cyrl-CS" sz="1900" dirty="0" smtClean="0"/>
              <a:t>Физичко</a:t>
            </a:r>
          </a:p>
          <a:p>
            <a:r>
              <a:rPr lang="sr-Cyrl-CS" sz="1900" dirty="0" smtClean="0"/>
              <a:t>Биологија</a:t>
            </a:r>
          </a:p>
          <a:p>
            <a:r>
              <a:rPr lang="sr-Cyrl-CS" sz="1900" dirty="0" smtClean="0"/>
              <a:t>Физика</a:t>
            </a:r>
          </a:p>
          <a:p>
            <a:r>
              <a:rPr lang="sr-Cyrl-CS" sz="1900" dirty="0" smtClean="0"/>
              <a:t>Хемија</a:t>
            </a:r>
          </a:p>
          <a:p>
            <a:r>
              <a:rPr lang="sr-Cyrl-CS" sz="1900" dirty="0" smtClean="0"/>
              <a:t>Географија</a:t>
            </a:r>
          </a:p>
          <a:p>
            <a:r>
              <a:rPr lang="sr-Cyrl-CS" sz="1900" dirty="0" smtClean="0"/>
              <a:t>Историја</a:t>
            </a:r>
          </a:p>
          <a:p>
            <a:r>
              <a:rPr lang="sr-Cyrl-CS" sz="1900" dirty="0" smtClean="0"/>
              <a:t>Информатика</a:t>
            </a:r>
          </a:p>
          <a:p>
            <a:pPr>
              <a:buNone/>
            </a:pPr>
            <a:endParaRPr lang="sr-Cyrl-C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457199"/>
          </a:xfrm>
        </p:spPr>
        <p:txBody>
          <a:bodyPr>
            <a:normAutofit lnSpcReduction="10000"/>
          </a:bodyPr>
          <a:lstStyle/>
          <a:p>
            <a:r>
              <a:rPr lang="sr-Cyrl-CS" b="0" i="1" u="sng" dirty="0" smtClean="0"/>
              <a:t>2. Година</a:t>
            </a:r>
            <a:endParaRPr lang="en-US" b="0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41775" cy="4648200"/>
          </a:xfrm>
        </p:spPr>
        <p:txBody>
          <a:bodyPr>
            <a:normAutofit fontScale="77500" lnSpcReduction="20000"/>
          </a:bodyPr>
          <a:lstStyle/>
          <a:p>
            <a:r>
              <a:rPr lang="sr-Cyrl-CS" dirty="0" smtClean="0"/>
              <a:t>Српски</a:t>
            </a:r>
          </a:p>
          <a:p>
            <a:r>
              <a:rPr lang="sr-Cyrl-CS" dirty="0" smtClean="0"/>
              <a:t>Математика</a:t>
            </a:r>
          </a:p>
          <a:p>
            <a:r>
              <a:rPr lang="sr-Cyrl-CS" b="1" u="sng" dirty="0" smtClean="0"/>
              <a:t>Француски</a:t>
            </a:r>
          </a:p>
          <a:p>
            <a:r>
              <a:rPr lang="sr-Cyrl-CS" dirty="0" smtClean="0"/>
              <a:t>Енглески</a:t>
            </a:r>
          </a:p>
          <a:p>
            <a:r>
              <a:rPr lang="sr-Cyrl-CS" b="1" u="sng" dirty="0" smtClean="0"/>
              <a:t>Агенцијско и хотелијерско пословање</a:t>
            </a:r>
          </a:p>
          <a:p>
            <a:r>
              <a:rPr lang="sr-Cyrl-CS" dirty="0" smtClean="0"/>
              <a:t>Ликовно</a:t>
            </a:r>
          </a:p>
          <a:p>
            <a:r>
              <a:rPr lang="sr-Cyrl-CS" dirty="0" smtClean="0"/>
              <a:t>Физичко</a:t>
            </a:r>
          </a:p>
          <a:p>
            <a:r>
              <a:rPr lang="sr-Cyrl-CS" dirty="0" smtClean="0"/>
              <a:t>Биологија/Екологија</a:t>
            </a:r>
          </a:p>
          <a:p>
            <a:r>
              <a:rPr lang="sr-Cyrl-CS" dirty="0" smtClean="0"/>
              <a:t>Физика</a:t>
            </a:r>
          </a:p>
          <a:p>
            <a:r>
              <a:rPr lang="sr-Cyrl-CS" dirty="0" smtClean="0"/>
              <a:t>Хемија</a:t>
            </a:r>
          </a:p>
          <a:p>
            <a:r>
              <a:rPr lang="sr-Cyrl-CS" dirty="0" smtClean="0"/>
              <a:t>Географија</a:t>
            </a:r>
          </a:p>
          <a:p>
            <a:r>
              <a:rPr lang="sr-Cyrl-CS" b="1" u="sng" dirty="0" smtClean="0"/>
              <a:t>Економика и организација предузећа</a:t>
            </a:r>
          </a:p>
          <a:p>
            <a:r>
              <a:rPr lang="sr-Cyrl-CS" dirty="0" smtClean="0"/>
              <a:t>Историја</a:t>
            </a:r>
          </a:p>
          <a:p>
            <a:r>
              <a:rPr lang="sr-Cyrl-CS" dirty="0" smtClean="0"/>
              <a:t>Информатика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u="sng" dirty="0" smtClean="0">
                <a:solidFill>
                  <a:srgbClr val="FFFF00"/>
                </a:solidFill>
              </a:rPr>
              <a:t>Предмети</a:t>
            </a:r>
            <a:r>
              <a:rPr lang="sr-Cyrl-CS" b="1" i="1" u="sng" dirty="0" smtClean="0">
                <a:solidFill>
                  <a:srgbClr val="FFFF00"/>
                </a:solidFill>
              </a:rPr>
              <a:t>: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1"/>
            <a:ext cx="4116388" cy="457200"/>
          </a:xfrm>
        </p:spPr>
        <p:txBody>
          <a:bodyPr/>
          <a:lstStyle/>
          <a:p>
            <a:r>
              <a:rPr lang="sr-Cyrl-CS" b="0" i="1" u="sng" dirty="0" smtClean="0"/>
              <a:t>3. Година</a:t>
            </a:r>
            <a:endParaRPr lang="en-US" b="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800600"/>
          </a:xfrm>
        </p:spPr>
        <p:txBody>
          <a:bodyPr>
            <a:normAutofit fontScale="85000" lnSpcReduction="20000"/>
          </a:bodyPr>
          <a:lstStyle/>
          <a:p>
            <a:r>
              <a:rPr lang="sr-Cyrl-CS" dirty="0" smtClean="0"/>
              <a:t>Српски</a:t>
            </a:r>
          </a:p>
          <a:p>
            <a:r>
              <a:rPr lang="sr-Cyrl-CS" dirty="0" smtClean="0"/>
              <a:t>Математика</a:t>
            </a:r>
          </a:p>
          <a:p>
            <a:r>
              <a:rPr lang="sr-Cyrl-CS" dirty="0" smtClean="0"/>
              <a:t>Енглески</a:t>
            </a:r>
          </a:p>
          <a:p>
            <a:r>
              <a:rPr lang="sr-Cyrl-CS" b="1" u="sng" dirty="0" smtClean="0"/>
              <a:t>Француски</a:t>
            </a:r>
          </a:p>
          <a:p>
            <a:r>
              <a:rPr lang="sr-Cyrl-CS" b="1" u="sng" dirty="0" smtClean="0"/>
              <a:t>Агенцијско и хотелијерско пословање</a:t>
            </a:r>
          </a:p>
          <a:p>
            <a:r>
              <a:rPr lang="sr-Cyrl-CS" dirty="0" smtClean="0"/>
              <a:t>Физичко</a:t>
            </a:r>
          </a:p>
          <a:p>
            <a:r>
              <a:rPr lang="sr-Cyrl-CS" b="1" u="sng" dirty="0" smtClean="0"/>
              <a:t>Историја уметности</a:t>
            </a:r>
          </a:p>
          <a:p>
            <a:r>
              <a:rPr lang="sr-Cyrl-CS" b="1" u="sng" dirty="0" smtClean="0"/>
              <a:t>Туристичка географија</a:t>
            </a:r>
          </a:p>
          <a:p>
            <a:r>
              <a:rPr lang="sr-Cyrl-CS" b="1" u="sng" dirty="0" smtClean="0"/>
              <a:t>Психологија</a:t>
            </a:r>
          </a:p>
          <a:p>
            <a:r>
              <a:rPr lang="sr-Cyrl-CS" b="1" u="sng" dirty="0" smtClean="0"/>
              <a:t>Статистика</a:t>
            </a:r>
          </a:p>
          <a:p>
            <a:r>
              <a:rPr lang="sr-Cyrl-CS" b="1" u="sng" dirty="0" smtClean="0"/>
              <a:t>Кореспонденција</a:t>
            </a:r>
          </a:p>
          <a:p>
            <a:r>
              <a:rPr lang="sr-Cyrl-CS" b="1" u="sng" dirty="0" smtClean="0"/>
              <a:t>Финансијско пословање</a:t>
            </a:r>
          </a:p>
          <a:p>
            <a:r>
              <a:rPr lang="sr-Cyrl-CS" b="1" u="sng" dirty="0" smtClean="0"/>
              <a:t>Устав и право грађана</a:t>
            </a:r>
          </a:p>
          <a:p>
            <a:r>
              <a:rPr lang="sr-Cyrl-CS" b="1" u="sng" dirty="0" smtClean="0"/>
              <a:t>Социологија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457200"/>
          </a:xfrm>
        </p:spPr>
        <p:txBody>
          <a:bodyPr/>
          <a:lstStyle/>
          <a:p>
            <a:r>
              <a:rPr lang="sr-Cyrl-CS" b="0" i="1" u="sng" dirty="0" smtClean="0"/>
              <a:t>4. Година</a:t>
            </a:r>
            <a:endParaRPr lang="en-US" b="0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4724400"/>
          </a:xfrm>
        </p:spPr>
        <p:txBody>
          <a:bodyPr>
            <a:normAutofit fontScale="92500" lnSpcReduction="20000"/>
          </a:bodyPr>
          <a:lstStyle/>
          <a:p>
            <a:r>
              <a:rPr lang="sr-Cyrl-CS" dirty="0" smtClean="0"/>
              <a:t>Српски</a:t>
            </a:r>
          </a:p>
          <a:p>
            <a:r>
              <a:rPr lang="sr-Cyrl-CS" dirty="0" smtClean="0"/>
              <a:t>Математика</a:t>
            </a:r>
          </a:p>
          <a:p>
            <a:r>
              <a:rPr lang="sr-Cyrl-CS" dirty="0" smtClean="0"/>
              <a:t>Енглески</a:t>
            </a:r>
          </a:p>
          <a:p>
            <a:r>
              <a:rPr lang="sr-Cyrl-CS" b="1" u="sng" dirty="0" smtClean="0"/>
              <a:t>Француски</a:t>
            </a:r>
          </a:p>
          <a:p>
            <a:r>
              <a:rPr lang="sr-Cyrl-CS" b="1" u="sng" dirty="0" smtClean="0"/>
              <a:t>Агенцијско и хотелијерско пословање</a:t>
            </a:r>
          </a:p>
          <a:p>
            <a:r>
              <a:rPr lang="sr-Cyrl-CS" dirty="0" smtClean="0"/>
              <a:t>Физичко</a:t>
            </a:r>
          </a:p>
          <a:p>
            <a:r>
              <a:rPr lang="sr-Cyrl-CS" b="1" u="sng" dirty="0" smtClean="0"/>
              <a:t>Историја уметности</a:t>
            </a:r>
          </a:p>
          <a:p>
            <a:r>
              <a:rPr lang="sr-Cyrl-CS" b="1" u="sng" dirty="0" smtClean="0"/>
              <a:t>Туристичка географија</a:t>
            </a:r>
          </a:p>
          <a:p>
            <a:r>
              <a:rPr lang="sr-Cyrl-CS" b="1" u="sng" dirty="0" smtClean="0"/>
              <a:t>Маркетинг у туризму</a:t>
            </a:r>
          </a:p>
          <a:p>
            <a:r>
              <a:rPr lang="sr-Cyrl-CS" b="1" u="sng" dirty="0" smtClean="0"/>
              <a:t>Спољно-трговинско и девизно пословање</a:t>
            </a:r>
          </a:p>
          <a:p>
            <a:r>
              <a:rPr lang="sr-Cyrl-CS" b="1" u="sng" dirty="0" smtClean="0"/>
              <a:t>Право</a:t>
            </a:r>
          </a:p>
          <a:p>
            <a:r>
              <a:rPr lang="sr-Cyrl-CS" b="1" u="sng" dirty="0" smtClean="0"/>
              <a:t>Филозофија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793750"/>
          </a:xfrm>
        </p:spPr>
        <p:txBody>
          <a:bodyPr>
            <a:normAutofit/>
          </a:bodyPr>
          <a:lstStyle/>
          <a:p>
            <a:r>
              <a:rPr lang="sr-Cyrl-CS" sz="3200" u="sng" dirty="0" smtClean="0">
                <a:solidFill>
                  <a:srgbClr val="FFFF00"/>
                </a:solidFill>
              </a:rPr>
              <a:t>Блок настава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222101_1888633146335_126362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3657600" cy="5257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1800" dirty="0" smtClean="0"/>
              <a:t>На блок настави открићете потпуно нове дестинације, атрактивна места , систем рада труристичких агенција, као и израчунавање цена и стварање сопствених аранжмана.</a:t>
            </a:r>
          </a:p>
          <a:p>
            <a:pPr>
              <a:buFont typeface="Arial" pitchFamily="34" charset="0"/>
              <a:buChar char="•"/>
            </a:pPr>
            <a:r>
              <a:rPr lang="sr-Cyrl-CS" sz="1800" dirty="0" smtClean="0"/>
              <a:t>У оквиру блок наставе имаћете прилику да правите презентације које се тичу, не само домаћег туризма већ и међународног.</a:t>
            </a:r>
          </a:p>
          <a:p>
            <a:pPr>
              <a:buFont typeface="Arial" pitchFamily="34" charset="0"/>
              <a:buChar char="•"/>
            </a:pPr>
            <a:r>
              <a:rPr lang="sr-Cyrl-CS" sz="1800" dirty="0" smtClean="0"/>
              <a:t>Блок настава у првој години се састоји из 60 часова, у другој 90, а трећој и ч</a:t>
            </a:r>
            <a:r>
              <a:rPr lang="sr-Latn-RS" sz="1800" dirty="0" smtClean="0"/>
              <a:t>e</a:t>
            </a:r>
            <a:r>
              <a:rPr lang="sr-Cyrl-CS" sz="1800" dirty="0" smtClean="0"/>
              <a:t>твртој по 150. Настава се своди на 7 часова дневно, и распоређена је током целе године.</a:t>
            </a:r>
          </a:p>
          <a:p>
            <a:pPr>
              <a:buFont typeface="Arial" pitchFamily="34" charset="0"/>
              <a:buChar char="•"/>
            </a:pPr>
            <a:r>
              <a:rPr lang="sr-Cyrl-CS" sz="1800" dirty="0" smtClean="0"/>
              <a:t>Часове блок наставе реализују професори: Добрила Милановић и Микица Тасић.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\Desktop\tur-vodopad-veliki-b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343400" cy="3121819"/>
          </a:xfrm>
          <a:prstGeom prst="rect">
            <a:avLst/>
          </a:prstGeom>
          <a:noFill/>
        </p:spPr>
      </p:pic>
      <p:pic>
        <p:nvPicPr>
          <p:cNvPr id="3076" name="Picture 4" descr="C:\Users\Student\Desktop\560148_405268739513772_3053681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569463" cy="3048000"/>
          </a:xfrm>
          <a:prstGeom prst="rect">
            <a:avLst/>
          </a:prstGeom>
          <a:noFill/>
        </p:spPr>
      </p:pic>
      <p:pic>
        <p:nvPicPr>
          <p:cNvPr id="3075" name="Picture 3" descr="C:\Users\Student\Desktop\389636_405359636171349_82976535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19400"/>
            <a:ext cx="4648200" cy="3486151"/>
          </a:xfrm>
          <a:prstGeom prst="rect">
            <a:avLst/>
          </a:prstGeom>
          <a:noFill/>
        </p:spPr>
      </p:pic>
      <p:pic>
        <p:nvPicPr>
          <p:cNvPr id="3077" name="Picture 5" descr="C:\Users\Student\Desktop\251930_3228464443634_79067341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09600"/>
            <a:ext cx="3657600" cy="225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687</Words>
  <Application>Microsoft Office PowerPoint</Application>
  <PresentationFormat>On-screen Show (4:3)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ТЕХНИЧКА ШКОЛА Подручје рада: Трговина, туризам и угоститељство</vt:lpstr>
      <vt:lpstr>ЗАШТО БАШ ОВО ЗАНИМАЊЕ?!</vt:lpstr>
      <vt:lpstr>Slide 3</vt:lpstr>
      <vt:lpstr>Основни појмови туризма</vt:lpstr>
      <vt:lpstr>Посебни облици туризма:</vt:lpstr>
      <vt:lpstr>Предмети:</vt:lpstr>
      <vt:lpstr>Предмети:</vt:lpstr>
      <vt:lpstr>Блок настава</vt:lpstr>
      <vt:lpstr>Slide 9</vt:lpstr>
      <vt:lpstr>Сајмови</vt:lpstr>
      <vt:lpstr>Излети</vt:lpstr>
      <vt:lpstr>Slide 12</vt:lpstr>
      <vt:lpstr>Slide 13</vt:lpstr>
      <vt:lpstr>Slide 14</vt:lpstr>
      <vt:lpstr>Екскурзије</vt:lpstr>
      <vt:lpstr>Након стицања дипломе имате знање:</vt:lpstr>
      <vt:lpstr>Парламент ученика</vt:lpstr>
      <vt:lpstr>Хуманитарна акција у организацији парламента ученика</vt:lpstr>
      <vt:lpstr>Савет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ТЕХНИЧКА ШКОЛА Подручје рада: Трговина, туризам и угоститељство</dc:title>
  <dc:creator>Student</dc:creator>
  <cp:lastModifiedBy>Administrator</cp:lastModifiedBy>
  <cp:revision>36</cp:revision>
  <dcterms:created xsi:type="dcterms:W3CDTF">2006-08-16T00:00:00Z</dcterms:created>
  <dcterms:modified xsi:type="dcterms:W3CDTF">2015-04-01T11:12:18Z</dcterms:modified>
</cp:coreProperties>
</file>